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Lato" panose="020F0502020204030203" pitchFamily="34" charset="0"/>
      <p:regular r:id="rId16"/>
      <p:bold r:id="rId17"/>
    </p:embeddedFont>
    <p:embeddedFont>
      <p:font typeface="Lato Bold" panose="020F0502020204030203" pitchFamily="34" charset="0"/>
      <p:regular r:id="rId18"/>
      <p:bold r:id="rId19"/>
    </p:embeddedFont>
    <p:embeddedFont>
      <p:font typeface="Montserrat" pitchFamily="2" charset="77"/>
      <p:regular r:id="rId20"/>
      <p:bold r:id="rId21"/>
    </p:embeddedFont>
    <p:embeddedFont>
      <p:font typeface="Montserrat Bold" pitchFamily="2" charset="77"/>
      <p:regular r:id="rId22"/>
      <p:bold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97" autoAdjust="0"/>
    <p:restoredTop sz="94626" autoAdjust="0"/>
  </p:normalViewPr>
  <p:slideViewPr>
    <p:cSldViewPr>
      <p:cViewPr>
        <p:scale>
          <a:sx n="64" d="100"/>
          <a:sy n="64" d="100"/>
        </p:scale>
        <p:origin x="1520" y="6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4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2880" y="-102870"/>
            <a:ext cx="18653760" cy="10492740"/>
          </a:xfrm>
          <a:custGeom>
            <a:avLst/>
            <a:gdLst/>
            <a:ahLst/>
            <a:cxnLst/>
            <a:rect l="l" t="t" r="r" b="b"/>
            <a:pathLst>
              <a:path w="18653760" h="10492740">
                <a:moveTo>
                  <a:pt x="0" y="0"/>
                </a:moveTo>
                <a:lnTo>
                  <a:pt x="18653760" y="0"/>
                </a:lnTo>
                <a:lnTo>
                  <a:pt x="18653760" y="10492740"/>
                </a:lnTo>
                <a:lnTo>
                  <a:pt x="0" y="10492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4751070" y="-102870"/>
            <a:ext cx="13632180" cy="10492740"/>
            <a:chOff x="0" y="0"/>
            <a:chExt cx="3590368" cy="27635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0368" cy="2763520"/>
            </a:xfrm>
            <a:custGeom>
              <a:avLst/>
              <a:gdLst/>
              <a:ahLst/>
              <a:cxnLst/>
              <a:rect l="l" t="t" r="r" b="b"/>
              <a:pathLst>
                <a:path w="3590368" h="2763520">
                  <a:moveTo>
                    <a:pt x="0" y="0"/>
                  </a:moveTo>
                  <a:lnTo>
                    <a:pt x="3590368" y="0"/>
                  </a:lnTo>
                  <a:lnTo>
                    <a:pt x="3590368" y="2763520"/>
                  </a:lnTo>
                  <a:lnTo>
                    <a:pt x="0" y="276352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112134">
                    <a:alpha val="23000"/>
                  </a:srgbClr>
                </a:gs>
                <a:gs pos="100000">
                  <a:srgbClr val="002147">
                    <a:alpha val="23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590368" cy="2792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7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644970" y="9258300"/>
            <a:ext cx="7479651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028700" y="2975194"/>
            <a:ext cx="17259300" cy="479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99"/>
              </a:lnSpc>
            </a:pPr>
            <a:r>
              <a:rPr lang="en-US" sz="9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CHAQUE DOLLAR, </a:t>
            </a:r>
          </a:p>
          <a:p>
            <a:pPr algn="l">
              <a:lnSpc>
                <a:spcPts val="12699"/>
              </a:lnSpc>
            </a:pPr>
            <a:r>
              <a:rPr lang="en-US" sz="9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UNE DÉCISION!</a:t>
            </a:r>
          </a:p>
          <a:p>
            <a:pPr algn="l">
              <a:lnSpc>
                <a:spcPts val="12699"/>
              </a:lnSpc>
            </a:pPr>
            <a:endParaRPr lang="en-US" sz="9999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59935" y="7061716"/>
            <a:ext cx="15968130" cy="1140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8"/>
              </a:lnSpc>
              <a:spcBef>
                <a:spcPct val="0"/>
              </a:spcBef>
            </a:pPr>
            <a:r>
              <a:rPr lang="en-US" sz="2400" spc="76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 soir, nous vous invitons à regarder derrière le rideau, à comprendre où va réellement votre investissement, et pourquoi il est vital pour le football haïtien.</a:t>
            </a:r>
          </a:p>
        </p:txBody>
      </p:sp>
      <p:sp>
        <p:nvSpPr>
          <p:cNvPr id="9" name="Freeform 9"/>
          <p:cNvSpPr/>
          <p:nvPr/>
        </p:nvSpPr>
        <p:spPr>
          <a:xfrm>
            <a:off x="7619593" y="840498"/>
            <a:ext cx="2038757" cy="2003115"/>
          </a:xfrm>
          <a:custGeom>
            <a:avLst/>
            <a:gdLst/>
            <a:ahLst/>
            <a:cxnLst/>
            <a:rect l="l" t="t" r="r" b="b"/>
            <a:pathLst>
              <a:path w="2038757" h="2003115">
                <a:moveTo>
                  <a:pt x="0" y="0"/>
                </a:moveTo>
                <a:lnTo>
                  <a:pt x="2038757" y="0"/>
                </a:lnTo>
                <a:lnTo>
                  <a:pt x="2038757" y="2003115"/>
                </a:lnTo>
                <a:lnTo>
                  <a:pt x="0" y="2003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346" y="1924842"/>
            <a:ext cx="18338346" cy="12195000"/>
          </a:xfrm>
          <a:custGeom>
            <a:avLst/>
            <a:gdLst/>
            <a:ahLst/>
            <a:cxnLst/>
            <a:rect l="l" t="t" r="r" b="b"/>
            <a:pathLst>
              <a:path w="18338346" h="12195000">
                <a:moveTo>
                  <a:pt x="0" y="0"/>
                </a:moveTo>
                <a:lnTo>
                  <a:pt x="18338346" y="0"/>
                </a:lnTo>
                <a:lnTo>
                  <a:pt x="18338346" y="12195000"/>
                </a:lnTo>
                <a:lnTo>
                  <a:pt x="0" y="12195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0" y="-6470"/>
            <a:ext cx="18346254" cy="3130959"/>
            <a:chOff x="0" y="0"/>
            <a:chExt cx="4831935" cy="8246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31935" cy="824615"/>
            </a:xfrm>
            <a:custGeom>
              <a:avLst/>
              <a:gdLst/>
              <a:ahLst/>
              <a:cxnLst/>
              <a:rect l="l" t="t" r="r" b="b"/>
              <a:pathLst>
                <a:path w="4831935" h="824615">
                  <a:moveTo>
                    <a:pt x="0" y="0"/>
                  </a:moveTo>
                  <a:lnTo>
                    <a:pt x="4831935" y="0"/>
                  </a:lnTo>
                  <a:lnTo>
                    <a:pt x="4831935" y="824615"/>
                  </a:lnTo>
                  <a:lnTo>
                    <a:pt x="0" y="824615"/>
                  </a:ln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31935" cy="853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640339" y="9389203"/>
            <a:ext cx="9459507" cy="2267843"/>
            <a:chOff x="0" y="0"/>
            <a:chExt cx="2491393" cy="5972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91393" cy="597292"/>
            </a:xfrm>
            <a:custGeom>
              <a:avLst/>
              <a:gdLst/>
              <a:ahLst/>
              <a:cxnLst/>
              <a:rect l="l" t="t" r="r" b="b"/>
              <a:pathLst>
                <a:path w="2491393" h="597292">
                  <a:moveTo>
                    <a:pt x="24553" y="0"/>
                  </a:moveTo>
                  <a:lnTo>
                    <a:pt x="2466840" y="0"/>
                  </a:lnTo>
                  <a:cubicBezTo>
                    <a:pt x="2473352" y="0"/>
                    <a:pt x="2479597" y="2587"/>
                    <a:pt x="2484201" y="7191"/>
                  </a:cubicBezTo>
                  <a:cubicBezTo>
                    <a:pt x="2488806" y="11796"/>
                    <a:pt x="2491393" y="18041"/>
                    <a:pt x="2491393" y="24553"/>
                  </a:cubicBezTo>
                  <a:lnTo>
                    <a:pt x="2491393" y="572739"/>
                  </a:lnTo>
                  <a:cubicBezTo>
                    <a:pt x="2491393" y="586299"/>
                    <a:pt x="2480400" y="597292"/>
                    <a:pt x="2466840" y="597292"/>
                  </a:cubicBezTo>
                  <a:lnTo>
                    <a:pt x="24553" y="597292"/>
                  </a:lnTo>
                  <a:cubicBezTo>
                    <a:pt x="10993" y="597292"/>
                    <a:pt x="0" y="586299"/>
                    <a:pt x="0" y="572739"/>
                  </a:cubicBezTo>
                  <a:lnTo>
                    <a:pt x="0" y="24553"/>
                  </a:lnTo>
                  <a:cubicBezTo>
                    <a:pt x="0" y="10993"/>
                    <a:pt x="10993" y="0"/>
                    <a:pt x="24553" y="0"/>
                  </a:cubicBez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491393" cy="644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63576" y="4871753"/>
            <a:ext cx="660043" cy="705929"/>
          </a:xfrm>
          <a:custGeom>
            <a:avLst/>
            <a:gdLst/>
            <a:ahLst/>
            <a:cxnLst/>
            <a:rect l="l" t="t" r="r" b="b"/>
            <a:pathLst>
              <a:path w="660043" h="705929">
                <a:moveTo>
                  <a:pt x="0" y="0"/>
                </a:moveTo>
                <a:lnTo>
                  <a:pt x="660043" y="0"/>
                </a:lnTo>
                <a:lnTo>
                  <a:pt x="660043" y="705929"/>
                </a:lnTo>
                <a:lnTo>
                  <a:pt x="0" y="705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263576" y="5967954"/>
            <a:ext cx="660043" cy="705929"/>
          </a:xfrm>
          <a:custGeom>
            <a:avLst/>
            <a:gdLst/>
            <a:ahLst/>
            <a:cxnLst/>
            <a:rect l="l" t="t" r="r" b="b"/>
            <a:pathLst>
              <a:path w="660043" h="705929">
                <a:moveTo>
                  <a:pt x="0" y="0"/>
                </a:moveTo>
                <a:lnTo>
                  <a:pt x="660043" y="0"/>
                </a:lnTo>
                <a:lnTo>
                  <a:pt x="660043" y="705929"/>
                </a:lnTo>
                <a:lnTo>
                  <a:pt x="0" y="705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9862752" y="4354943"/>
            <a:ext cx="746457" cy="653150"/>
          </a:xfrm>
          <a:custGeom>
            <a:avLst/>
            <a:gdLst/>
            <a:ahLst/>
            <a:cxnLst/>
            <a:rect l="l" t="t" r="r" b="b"/>
            <a:pathLst>
              <a:path w="746457" h="653150">
                <a:moveTo>
                  <a:pt x="0" y="0"/>
                </a:moveTo>
                <a:lnTo>
                  <a:pt x="746457" y="0"/>
                </a:lnTo>
                <a:lnTo>
                  <a:pt x="746457" y="653150"/>
                </a:lnTo>
                <a:lnTo>
                  <a:pt x="0" y="653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10597954" y="6773740"/>
            <a:ext cx="4642045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 dirty="0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Il </a:t>
            </a:r>
            <a:r>
              <a:rPr lang="en-US" sz="2236" dirty="0" err="1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va</a:t>
            </a:r>
            <a:r>
              <a:rPr lang="en-US" sz="2236" dirty="0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 aux jeunes </a:t>
            </a:r>
            <a:r>
              <a:rPr lang="en-US" sz="2236" dirty="0" err="1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joueurs</a:t>
            </a:r>
            <a:r>
              <a:rPr lang="en-US" sz="2236" dirty="0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36" dirty="0" err="1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haïtiens</a:t>
            </a:r>
            <a:endParaRPr lang="en-US" sz="2236" dirty="0">
              <a:solidFill>
                <a:srgbClr val="081F3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819545" y="5446243"/>
            <a:ext cx="746457" cy="653150"/>
          </a:xfrm>
          <a:custGeom>
            <a:avLst/>
            <a:gdLst/>
            <a:ahLst/>
            <a:cxnLst/>
            <a:rect l="l" t="t" r="r" b="b"/>
            <a:pathLst>
              <a:path w="746457" h="653150">
                <a:moveTo>
                  <a:pt x="0" y="0"/>
                </a:moveTo>
                <a:lnTo>
                  <a:pt x="746457" y="0"/>
                </a:lnTo>
                <a:lnTo>
                  <a:pt x="746457" y="653150"/>
                </a:lnTo>
                <a:lnTo>
                  <a:pt x="0" y="653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9862752" y="6642515"/>
            <a:ext cx="746457" cy="653150"/>
          </a:xfrm>
          <a:custGeom>
            <a:avLst/>
            <a:gdLst/>
            <a:ahLst/>
            <a:cxnLst/>
            <a:rect l="l" t="t" r="r" b="b"/>
            <a:pathLst>
              <a:path w="746457" h="653150">
                <a:moveTo>
                  <a:pt x="0" y="0"/>
                </a:moveTo>
                <a:lnTo>
                  <a:pt x="746457" y="0"/>
                </a:lnTo>
                <a:lnTo>
                  <a:pt x="746457" y="653151"/>
                </a:lnTo>
                <a:lnTo>
                  <a:pt x="0" y="6531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/>
          <p:cNvSpPr txBox="1"/>
          <p:nvPr/>
        </p:nvSpPr>
        <p:spPr>
          <a:xfrm>
            <a:off x="1998779" y="4987607"/>
            <a:ext cx="5247010" cy="7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Il ne va pas aux dirigeants de la Fédération</a:t>
            </a:r>
          </a:p>
          <a:p>
            <a:pPr algn="ctr">
              <a:lnSpc>
                <a:spcPts val="2907"/>
              </a:lnSpc>
              <a:spcBef>
                <a:spcPct val="0"/>
              </a:spcBef>
            </a:pPr>
            <a:endParaRPr lang="en-US" sz="2236">
              <a:solidFill>
                <a:srgbClr val="081F3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383705" y="6150903"/>
            <a:ext cx="3411421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 dirty="0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Il ne </a:t>
            </a:r>
            <a:r>
              <a:rPr lang="en-US" sz="2236" dirty="0" err="1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va</a:t>
            </a:r>
            <a:r>
              <a:rPr lang="en-US" sz="2236" dirty="0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 pas au </a:t>
            </a:r>
            <a:r>
              <a:rPr lang="en-US" sz="2236" dirty="0" err="1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confort</a:t>
            </a:r>
            <a:endParaRPr lang="en-US" sz="2236" dirty="0">
              <a:solidFill>
                <a:srgbClr val="081F3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597955" y="4506440"/>
            <a:ext cx="3575245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 dirty="0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Il </a:t>
            </a:r>
            <a:r>
              <a:rPr lang="en-US" sz="2236" dirty="0" err="1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va</a:t>
            </a:r>
            <a:r>
              <a:rPr lang="en-US" sz="2236" dirty="0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 aux billets </a:t>
            </a:r>
            <a:r>
              <a:rPr lang="en-US" sz="2236" dirty="0" err="1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d'avion</a:t>
            </a:r>
            <a:endParaRPr lang="en-US" sz="2236" dirty="0">
              <a:solidFill>
                <a:srgbClr val="081F3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597955" y="5640090"/>
            <a:ext cx="4946845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 dirty="0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Il </a:t>
            </a:r>
            <a:r>
              <a:rPr lang="en-US" sz="2236" dirty="0" err="1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va</a:t>
            </a:r>
            <a:r>
              <a:rPr lang="en-US" sz="2236" dirty="0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 aux </a:t>
            </a:r>
            <a:r>
              <a:rPr lang="en-US" sz="2236" dirty="0" err="1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hôtels</a:t>
            </a:r>
            <a:r>
              <a:rPr lang="en-US" sz="2236" dirty="0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 &amp; à la </a:t>
            </a:r>
            <a:r>
              <a:rPr lang="en-US" sz="2236" dirty="0" err="1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préparation</a:t>
            </a:r>
            <a:endParaRPr lang="en-US" sz="2236" dirty="0">
              <a:solidFill>
                <a:srgbClr val="081F3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30985" y="952500"/>
            <a:ext cx="17857015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À Qui Va Cet Argent 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465" y="37031"/>
            <a:ext cx="18279662" cy="7424613"/>
          </a:xfrm>
          <a:custGeom>
            <a:avLst/>
            <a:gdLst/>
            <a:ahLst/>
            <a:cxnLst/>
            <a:rect l="l" t="t" r="r" b="b"/>
            <a:pathLst>
              <a:path w="18279662" h="7424613">
                <a:moveTo>
                  <a:pt x="0" y="0"/>
                </a:moveTo>
                <a:lnTo>
                  <a:pt x="18279662" y="0"/>
                </a:lnTo>
                <a:lnTo>
                  <a:pt x="18279662" y="7424613"/>
                </a:lnTo>
                <a:lnTo>
                  <a:pt x="0" y="7424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 t="-32067" b="-32067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29127" y="5883609"/>
            <a:ext cx="18346254" cy="4403391"/>
            <a:chOff x="0" y="0"/>
            <a:chExt cx="4831935" cy="11597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31935" cy="1159741"/>
            </a:xfrm>
            <a:custGeom>
              <a:avLst/>
              <a:gdLst/>
              <a:ahLst/>
              <a:cxnLst/>
              <a:rect l="l" t="t" r="r" b="b"/>
              <a:pathLst>
                <a:path w="4831935" h="1159741">
                  <a:moveTo>
                    <a:pt x="0" y="0"/>
                  </a:moveTo>
                  <a:lnTo>
                    <a:pt x="4831935" y="0"/>
                  </a:lnTo>
                  <a:lnTo>
                    <a:pt x="4831935" y="1159741"/>
                  </a:lnTo>
                  <a:lnTo>
                    <a:pt x="0" y="1159741"/>
                  </a:ln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31935" cy="1188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68879" y="770853"/>
            <a:ext cx="16229363" cy="215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87"/>
              </a:lnSpc>
            </a:pPr>
            <a:r>
              <a:rPr lang="en-US" sz="7073" b="1" dirty="0" err="1">
                <a:solidFill>
                  <a:srgbClr val="00214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Votre</a:t>
            </a:r>
            <a:r>
              <a:rPr lang="en-US" sz="7073" b="1" dirty="0">
                <a:solidFill>
                  <a:srgbClr val="00214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Sponsoring </a:t>
            </a:r>
            <a:r>
              <a:rPr lang="en-US" sz="7073" b="1" dirty="0" err="1">
                <a:solidFill>
                  <a:srgbClr val="00214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</a:t>
            </a:r>
            <a:r>
              <a:rPr lang="en-US" sz="7073" b="1" dirty="0">
                <a:solidFill>
                  <a:srgbClr val="00214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Perspective</a:t>
            </a:r>
          </a:p>
          <a:p>
            <a:pPr marL="0" lvl="0" indent="0" algn="l">
              <a:lnSpc>
                <a:spcPts val="8487"/>
              </a:lnSpc>
            </a:pPr>
            <a:endParaRPr lang="en-US" sz="7073" b="1" dirty="0">
              <a:solidFill>
                <a:srgbClr val="002147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43776" y="3644563"/>
            <a:ext cx="3938709" cy="1476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6"/>
              </a:lnSpc>
              <a:spcBef>
                <a:spcPct val="0"/>
              </a:spcBef>
            </a:pPr>
            <a:r>
              <a:rPr lang="en-US" sz="9697" b="1" dirty="0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$1,2M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87579" y="3644563"/>
            <a:ext cx="2592437" cy="1581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6"/>
              </a:lnSpc>
              <a:spcBef>
                <a:spcPct val="0"/>
              </a:spcBef>
            </a:pPr>
            <a:r>
              <a:rPr lang="en-US" sz="9697" b="1" dirty="0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$6M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519642" y="3561678"/>
            <a:ext cx="714301" cy="1581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6"/>
              </a:lnSpc>
              <a:spcBef>
                <a:spcPct val="0"/>
              </a:spcBef>
            </a:pPr>
            <a:r>
              <a:rPr lang="en-US" sz="9697" b="1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718247" y="3644563"/>
            <a:ext cx="1941686" cy="1476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6"/>
              </a:lnSpc>
              <a:spcBef>
                <a:spcPct val="0"/>
              </a:spcBef>
            </a:pPr>
            <a:r>
              <a:rPr lang="en-US" sz="9697" b="1" dirty="0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40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69733" y="5197809"/>
            <a:ext cx="2592437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 b="1" dirty="0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Par </a:t>
            </a:r>
            <a:r>
              <a:rPr lang="en-US" sz="2236" b="1" dirty="0" err="1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fenêtre</a:t>
            </a:r>
            <a:r>
              <a:rPr lang="en-US" sz="2236" b="1" dirty="0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 FIFA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84016" y="5197809"/>
            <a:ext cx="2759983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 b="1" dirty="0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Par </a:t>
            </a:r>
            <a:r>
              <a:rPr lang="en-US" sz="2236" b="1" dirty="0" err="1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saison</a:t>
            </a:r>
            <a:r>
              <a:rPr lang="en-US" sz="2236" b="1" dirty="0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36" b="1" dirty="0" err="1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complète</a:t>
            </a:r>
            <a:endParaRPr lang="en-US" sz="2236" b="1" dirty="0">
              <a:solidFill>
                <a:srgbClr val="D71511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901862" y="5114925"/>
            <a:ext cx="2077169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 b="1" dirty="0" err="1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Fenêtres</a:t>
            </a:r>
            <a:r>
              <a:rPr lang="en-US" sz="2236" b="1" dirty="0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 par an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05584" y="5114925"/>
            <a:ext cx="2710011" cy="3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 b="1" dirty="0" err="1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Personnes</a:t>
            </a:r>
            <a:r>
              <a:rPr lang="en-US" sz="2236" b="1" dirty="0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36" b="1" dirty="0" err="1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mobilisées</a:t>
            </a:r>
            <a:endParaRPr lang="en-US" sz="2236" b="1" dirty="0">
              <a:solidFill>
                <a:srgbClr val="D71511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43776" y="6360035"/>
            <a:ext cx="3609945" cy="144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Le coût total d'une mobilisation complète </a:t>
            </a:r>
          </a:p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40 personnes, 10 jours, </a:t>
            </a:r>
          </a:p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 matchs.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54026" y="6360035"/>
            <a:ext cx="3609945" cy="10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Le budget annuel nécessaire pour rester compétitifs sur toutes les fenêtres FIFA.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65968" y="6360035"/>
            <a:ext cx="3018807" cy="144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Cinq mobilisations, cinq opportunités de briller </a:t>
            </a:r>
          </a:p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cinq défis financiers à relever ensemble.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205584" y="6360035"/>
            <a:ext cx="2895668" cy="217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Joueurs, staff médical, technique et opérationnel </a:t>
            </a:r>
          </a:p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une délégation professionnelle complète.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222" y="-69265"/>
            <a:ext cx="14777718" cy="10425530"/>
            <a:chOff x="0" y="0"/>
            <a:chExt cx="3892074" cy="27458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92074" cy="2745819"/>
            </a:xfrm>
            <a:custGeom>
              <a:avLst/>
              <a:gdLst/>
              <a:ahLst/>
              <a:cxnLst/>
              <a:rect l="l" t="t" r="r" b="b"/>
              <a:pathLst>
                <a:path w="3892074" h="2745819">
                  <a:moveTo>
                    <a:pt x="0" y="0"/>
                  </a:moveTo>
                  <a:lnTo>
                    <a:pt x="3892074" y="0"/>
                  </a:lnTo>
                  <a:lnTo>
                    <a:pt x="3892074" y="2745819"/>
                  </a:lnTo>
                  <a:lnTo>
                    <a:pt x="0" y="2745819"/>
                  </a:ln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892074" cy="2774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7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3222" y="-343901"/>
            <a:ext cx="18244778" cy="12163186"/>
          </a:xfrm>
          <a:custGeom>
            <a:avLst/>
            <a:gdLst/>
            <a:ahLst/>
            <a:cxnLst/>
            <a:rect l="l" t="t" r="r" b="b"/>
            <a:pathLst>
              <a:path w="18244778" h="12163186">
                <a:moveTo>
                  <a:pt x="0" y="0"/>
                </a:moveTo>
                <a:lnTo>
                  <a:pt x="18244778" y="0"/>
                </a:lnTo>
                <a:lnTo>
                  <a:pt x="18244778" y="12163186"/>
                </a:lnTo>
                <a:lnTo>
                  <a:pt x="0" y="121631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1028700" y="7854306"/>
            <a:ext cx="12806762" cy="1488742"/>
            <a:chOff x="0" y="0"/>
            <a:chExt cx="1733626" cy="2015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33626" cy="201528"/>
            </a:xfrm>
            <a:custGeom>
              <a:avLst/>
              <a:gdLst/>
              <a:ahLst/>
              <a:cxnLst/>
              <a:rect l="l" t="t" r="r" b="b"/>
              <a:pathLst>
                <a:path w="1733626" h="201528">
                  <a:moveTo>
                    <a:pt x="28412" y="0"/>
                  </a:moveTo>
                  <a:lnTo>
                    <a:pt x="1705214" y="0"/>
                  </a:lnTo>
                  <a:cubicBezTo>
                    <a:pt x="1712749" y="0"/>
                    <a:pt x="1719976" y="2993"/>
                    <a:pt x="1725304" y="8322"/>
                  </a:cubicBezTo>
                  <a:cubicBezTo>
                    <a:pt x="1730633" y="13650"/>
                    <a:pt x="1733626" y="20877"/>
                    <a:pt x="1733626" y="28412"/>
                  </a:cubicBezTo>
                  <a:lnTo>
                    <a:pt x="1733626" y="173116"/>
                  </a:lnTo>
                  <a:cubicBezTo>
                    <a:pt x="1733626" y="180651"/>
                    <a:pt x="1730633" y="187878"/>
                    <a:pt x="1725304" y="193206"/>
                  </a:cubicBezTo>
                  <a:cubicBezTo>
                    <a:pt x="1719976" y="198535"/>
                    <a:pt x="1712749" y="201528"/>
                    <a:pt x="1705214" y="201528"/>
                  </a:cubicBezTo>
                  <a:lnTo>
                    <a:pt x="28412" y="201528"/>
                  </a:lnTo>
                  <a:cubicBezTo>
                    <a:pt x="12721" y="201528"/>
                    <a:pt x="0" y="188807"/>
                    <a:pt x="0" y="173116"/>
                  </a:cubicBezTo>
                  <a:lnTo>
                    <a:pt x="0" y="28412"/>
                  </a:lnTo>
                  <a:cubicBezTo>
                    <a:pt x="0" y="20877"/>
                    <a:pt x="2993" y="13650"/>
                    <a:pt x="8322" y="8322"/>
                  </a:cubicBezTo>
                  <a:cubicBezTo>
                    <a:pt x="13650" y="2993"/>
                    <a:pt x="20877" y="0"/>
                    <a:pt x="284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733626" cy="2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028700"/>
            <a:ext cx="12806762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657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Vous financez plus que de la visibilité</a:t>
            </a:r>
          </a:p>
          <a:p>
            <a:pPr marL="0" lvl="0" indent="0" algn="l">
              <a:lnSpc>
                <a:spcPts val="8487"/>
              </a:lnSpc>
            </a:pPr>
            <a:endParaRPr lang="en-US" sz="6573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185009" y="3978916"/>
            <a:ext cx="3630819" cy="550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3"/>
              </a:lnSpc>
              <a:spcBef>
                <a:spcPct val="0"/>
              </a:spcBef>
            </a:pPr>
            <a:r>
              <a:rPr lang="en-US" sz="3595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La Performance.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93572" y="4891353"/>
            <a:ext cx="3822256" cy="573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6"/>
              </a:lnSpc>
              <a:spcBef>
                <a:spcPct val="0"/>
              </a:spcBef>
            </a:pPr>
            <a:r>
              <a:rPr lang="en-US" sz="3735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La </a:t>
            </a:r>
            <a:r>
              <a:rPr lang="en-US" sz="3735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Préparation</a:t>
            </a:r>
            <a:r>
              <a:rPr lang="en-US" sz="3735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5147724" y="3876206"/>
            <a:ext cx="746457" cy="653150"/>
          </a:xfrm>
          <a:custGeom>
            <a:avLst/>
            <a:gdLst/>
            <a:ahLst/>
            <a:cxnLst/>
            <a:rect l="l" t="t" r="r" b="b"/>
            <a:pathLst>
              <a:path w="746457" h="653150">
                <a:moveTo>
                  <a:pt x="0" y="0"/>
                </a:moveTo>
                <a:lnTo>
                  <a:pt x="746457" y="0"/>
                </a:lnTo>
                <a:lnTo>
                  <a:pt x="746457" y="653151"/>
                </a:lnTo>
                <a:lnTo>
                  <a:pt x="0" y="653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5147724" y="4701646"/>
            <a:ext cx="746457" cy="653150"/>
          </a:xfrm>
          <a:custGeom>
            <a:avLst/>
            <a:gdLst/>
            <a:ahLst/>
            <a:cxnLst/>
            <a:rect l="l" t="t" r="r" b="b"/>
            <a:pathLst>
              <a:path w="746457" h="653150">
                <a:moveTo>
                  <a:pt x="0" y="0"/>
                </a:moveTo>
                <a:lnTo>
                  <a:pt x="746457" y="0"/>
                </a:lnTo>
                <a:lnTo>
                  <a:pt x="746457" y="653150"/>
                </a:lnTo>
                <a:lnTo>
                  <a:pt x="0" y="653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5147724" y="5752376"/>
            <a:ext cx="746457" cy="653150"/>
          </a:xfrm>
          <a:custGeom>
            <a:avLst/>
            <a:gdLst/>
            <a:ahLst/>
            <a:cxnLst/>
            <a:rect l="l" t="t" r="r" b="b"/>
            <a:pathLst>
              <a:path w="746457" h="653150">
                <a:moveTo>
                  <a:pt x="0" y="0"/>
                </a:moveTo>
                <a:lnTo>
                  <a:pt x="746457" y="0"/>
                </a:lnTo>
                <a:lnTo>
                  <a:pt x="746457" y="653150"/>
                </a:lnTo>
                <a:lnTo>
                  <a:pt x="0" y="653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1599584" y="648873"/>
            <a:ext cx="6527137" cy="9790706"/>
          </a:xfrm>
          <a:custGeom>
            <a:avLst/>
            <a:gdLst/>
            <a:ahLst/>
            <a:cxnLst/>
            <a:rect l="l" t="t" r="r" b="b"/>
            <a:pathLst>
              <a:path w="6527137" h="9790706">
                <a:moveTo>
                  <a:pt x="0" y="0"/>
                </a:moveTo>
                <a:lnTo>
                  <a:pt x="6527137" y="0"/>
                </a:lnTo>
                <a:lnTo>
                  <a:pt x="6527137" y="9790706"/>
                </a:lnTo>
                <a:lnTo>
                  <a:pt x="0" y="97907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5894180" y="5833333"/>
            <a:ext cx="4621419" cy="550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3"/>
              </a:lnSpc>
              <a:spcBef>
                <a:spcPct val="0"/>
              </a:spcBef>
            </a:pPr>
            <a:r>
              <a:rPr lang="en-US" sz="3595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La </a:t>
            </a:r>
            <a:r>
              <a:rPr lang="en-US" sz="3595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Fierté</a:t>
            </a:r>
            <a:r>
              <a:rPr lang="en-US" sz="3595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595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nationale</a:t>
            </a:r>
            <a:r>
              <a:rPr lang="en-US" sz="3595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98392" y="8334847"/>
            <a:ext cx="9395368" cy="489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4"/>
              </a:lnSpc>
              <a:spcBef>
                <a:spcPct val="0"/>
              </a:spcBef>
            </a:pPr>
            <a:r>
              <a:rPr lang="en-US" sz="3026" b="1">
                <a:solidFill>
                  <a:srgbClr val="081F36"/>
                </a:solidFill>
                <a:latin typeface="Lato Bold"/>
                <a:ea typeface="Lato Bold"/>
                <a:cs typeface="Lato Bold"/>
                <a:sym typeface="Lato Bold"/>
              </a:rPr>
              <a:t>Vous financez une représentation internationale d’Haïti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2109" y="-1386840"/>
            <a:ext cx="18470109" cy="13190736"/>
          </a:xfrm>
          <a:custGeom>
            <a:avLst/>
            <a:gdLst/>
            <a:ahLst/>
            <a:cxnLst/>
            <a:rect l="l" t="t" r="r" b="b"/>
            <a:pathLst>
              <a:path w="18470109" h="13190736">
                <a:moveTo>
                  <a:pt x="0" y="0"/>
                </a:moveTo>
                <a:lnTo>
                  <a:pt x="18470109" y="0"/>
                </a:lnTo>
                <a:lnTo>
                  <a:pt x="18470109" y="13190736"/>
                </a:lnTo>
                <a:lnTo>
                  <a:pt x="0" y="13190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486566" y="2875769"/>
            <a:ext cx="7606499" cy="5298794"/>
            <a:chOff x="0" y="0"/>
            <a:chExt cx="2003358" cy="13955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3358" cy="1395567"/>
            </a:xfrm>
            <a:custGeom>
              <a:avLst/>
              <a:gdLst/>
              <a:ahLst/>
              <a:cxnLst/>
              <a:rect l="l" t="t" r="r" b="b"/>
              <a:pathLst>
                <a:path w="2003358" h="1395567">
                  <a:moveTo>
                    <a:pt x="0" y="0"/>
                  </a:moveTo>
                  <a:lnTo>
                    <a:pt x="2003358" y="0"/>
                  </a:lnTo>
                  <a:lnTo>
                    <a:pt x="2003358" y="1395567"/>
                  </a:lnTo>
                  <a:lnTo>
                    <a:pt x="0" y="1395567"/>
                  </a:ln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003358" cy="142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52801" y="2875769"/>
            <a:ext cx="7606499" cy="5298794"/>
            <a:chOff x="0" y="0"/>
            <a:chExt cx="2003358" cy="13955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03358" cy="1395567"/>
            </a:xfrm>
            <a:custGeom>
              <a:avLst/>
              <a:gdLst/>
              <a:ahLst/>
              <a:cxnLst/>
              <a:rect l="l" t="t" r="r" b="b"/>
              <a:pathLst>
                <a:path w="2003358" h="1395567">
                  <a:moveTo>
                    <a:pt x="0" y="0"/>
                  </a:moveTo>
                  <a:lnTo>
                    <a:pt x="2003358" y="0"/>
                  </a:lnTo>
                  <a:lnTo>
                    <a:pt x="2003358" y="1395567"/>
                  </a:lnTo>
                  <a:lnTo>
                    <a:pt x="0" y="1395567"/>
                  </a:ln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003358" cy="142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7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2064427"/>
            <a:ext cx="18040933" cy="12884233"/>
          </a:xfrm>
          <a:custGeom>
            <a:avLst/>
            <a:gdLst/>
            <a:ahLst/>
            <a:cxnLst/>
            <a:rect l="l" t="t" r="r" b="b"/>
            <a:pathLst>
              <a:path w="18040933" h="12884233">
                <a:moveTo>
                  <a:pt x="0" y="0"/>
                </a:moveTo>
                <a:lnTo>
                  <a:pt x="18040933" y="0"/>
                </a:lnTo>
                <a:lnTo>
                  <a:pt x="18040933" y="12884234"/>
                </a:lnTo>
                <a:lnTo>
                  <a:pt x="0" y="12884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486566" y="196215"/>
            <a:ext cx="16772734" cy="335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89"/>
              </a:lnSpc>
            </a:pPr>
            <a:r>
              <a:rPr lang="en-US" sz="69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Ensemble, </a:t>
            </a:r>
          </a:p>
          <a:p>
            <a:pPr algn="just">
              <a:lnSpc>
                <a:spcPts val="8889"/>
              </a:lnSpc>
            </a:pPr>
            <a:r>
              <a:rPr lang="en-US" sz="69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Maintenons l’Espoir Vivant</a:t>
            </a:r>
          </a:p>
          <a:p>
            <a:pPr algn="just">
              <a:lnSpc>
                <a:spcPts val="8889"/>
              </a:lnSpc>
            </a:pPr>
            <a:endParaRPr lang="en-US" sz="6999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399883" y="6550988"/>
            <a:ext cx="3741167" cy="30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0"/>
              </a:lnSpc>
              <a:spcBef>
                <a:spcPct val="0"/>
              </a:spcBef>
            </a:pPr>
            <a:r>
              <a:rPr lang="en-US" sz="186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Un </a:t>
            </a:r>
            <a:r>
              <a:rPr lang="en-US" sz="186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partenariat</a:t>
            </a:r>
            <a:r>
              <a:rPr lang="en-US" sz="186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6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basé</a:t>
            </a:r>
            <a:r>
              <a:rPr lang="en-US" sz="186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sur la </a:t>
            </a:r>
            <a:r>
              <a:rPr lang="en-US" sz="186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confiance</a:t>
            </a:r>
            <a:endParaRPr lang="en-US" sz="1869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699" y="3886835"/>
            <a:ext cx="4991099" cy="451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Ce que </a:t>
            </a:r>
            <a:r>
              <a:rPr lang="en-US" sz="2799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vous</a:t>
            </a:r>
            <a:r>
              <a:rPr lang="en-US" sz="2799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rendez</a:t>
            </a:r>
            <a:r>
              <a:rPr lang="en-US" sz="2799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possible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7226" y="4930522"/>
            <a:ext cx="4742573" cy="301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7"/>
              </a:lnSpc>
              <a:spcBef>
                <a:spcPct val="0"/>
              </a:spcBef>
            </a:pPr>
            <a:r>
              <a:rPr lang="en-US" sz="186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Une équipe </a:t>
            </a:r>
            <a:r>
              <a:rPr lang="en-US" sz="186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compétitive</a:t>
            </a:r>
            <a:r>
              <a:rPr lang="en-US" sz="186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au </a:t>
            </a:r>
            <a:r>
              <a:rPr lang="en-US" sz="186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niveau</a:t>
            </a:r>
            <a:r>
              <a:rPr lang="en-US" sz="186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6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mondial</a:t>
            </a:r>
            <a:endParaRPr lang="en-US" sz="1869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77227" y="5682696"/>
            <a:ext cx="5428373" cy="301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7"/>
              </a:lnSpc>
              <a:spcBef>
                <a:spcPct val="0"/>
              </a:spcBef>
            </a:pPr>
            <a:r>
              <a:rPr lang="en-US" sz="186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Un </a:t>
            </a:r>
            <a:r>
              <a:rPr lang="en-US" sz="186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symbole</a:t>
            </a:r>
            <a:r>
              <a:rPr lang="en-US" sz="186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6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d’unité</a:t>
            </a:r>
            <a:r>
              <a:rPr lang="en-US" sz="186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pour 12 millions de </a:t>
            </a:r>
            <a:r>
              <a:rPr lang="en-US" sz="186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personnes</a:t>
            </a:r>
            <a:endParaRPr lang="en-US" sz="1869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39409" y="6647640"/>
            <a:ext cx="3334048" cy="301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7"/>
              </a:lnSpc>
              <a:spcBef>
                <a:spcPct val="0"/>
              </a:spcBef>
            </a:pPr>
            <a:r>
              <a:rPr lang="en-US" sz="186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L’espoir</a:t>
            </a:r>
            <a:r>
              <a:rPr lang="en-US" sz="186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6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d’une</a:t>
            </a:r>
            <a:r>
              <a:rPr lang="en-US" sz="186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6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génération</a:t>
            </a:r>
            <a:endParaRPr lang="en-US" sz="1869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742136" y="3886835"/>
            <a:ext cx="4869464" cy="451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Ce que la FHF </a:t>
            </a:r>
            <a:r>
              <a:rPr lang="en-US" sz="2799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vous</a:t>
            </a:r>
            <a:r>
              <a:rPr lang="en-US" sz="2799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garantit</a:t>
            </a:r>
            <a:endParaRPr lang="en-US" sz="2799" b="1" dirty="0">
              <a:solidFill>
                <a:srgbClr val="FFFFFF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006994" y="5033395"/>
            <a:ext cx="2762451" cy="301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617"/>
              </a:lnSpc>
              <a:spcBef>
                <a:spcPct val="0"/>
              </a:spcBef>
            </a:pPr>
            <a:r>
              <a:rPr lang="en-US" sz="1869" u="none" strike="noStrike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Transparence </a:t>
            </a:r>
            <a:r>
              <a:rPr lang="en-US" sz="1869" u="none" strike="noStrike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totale</a:t>
            </a:r>
            <a:endParaRPr lang="en-US" sz="1869" u="none" strike="noStrike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172749" y="5779335"/>
            <a:ext cx="3600651" cy="309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7"/>
              </a:lnSpc>
              <a:spcBef>
                <a:spcPct val="0"/>
              </a:spcBef>
            </a:pPr>
            <a:r>
              <a:rPr lang="en-US" sz="186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Rapports après </a:t>
            </a:r>
            <a:r>
              <a:rPr lang="en-US" sz="186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chaque</a:t>
            </a:r>
            <a:r>
              <a:rPr lang="en-US" sz="186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6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fenêtre</a:t>
            </a:r>
            <a:endParaRPr lang="en-US" sz="1869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801590" y="4930521"/>
            <a:ext cx="475638" cy="416183"/>
          </a:xfrm>
          <a:custGeom>
            <a:avLst/>
            <a:gdLst/>
            <a:ahLst/>
            <a:cxnLst/>
            <a:rect l="l" t="t" r="r" b="b"/>
            <a:pathLst>
              <a:path w="475638" h="416183">
                <a:moveTo>
                  <a:pt x="0" y="0"/>
                </a:moveTo>
                <a:lnTo>
                  <a:pt x="475637" y="0"/>
                </a:lnTo>
                <a:lnTo>
                  <a:pt x="475637" y="416183"/>
                </a:lnTo>
                <a:lnTo>
                  <a:pt x="0" y="416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790881" y="5742694"/>
            <a:ext cx="475638" cy="416183"/>
          </a:xfrm>
          <a:custGeom>
            <a:avLst/>
            <a:gdLst/>
            <a:ahLst/>
            <a:cxnLst/>
            <a:rect l="l" t="t" r="r" b="b"/>
            <a:pathLst>
              <a:path w="475638" h="416183">
                <a:moveTo>
                  <a:pt x="0" y="0"/>
                </a:moveTo>
                <a:lnTo>
                  <a:pt x="475638" y="0"/>
                </a:lnTo>
                <a:lnTo>
                  <a:pt x="475638" y="416183"/>
                </a:lnTo>
                <a:lnTo>
                  <a:pt x="0" y="416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790881" y="6558927"/>
            <a:ext cx="475638" cy="416183"/>
          </a:xfrm>
          <a:custGeom>
            <a:avLst/>
            <a:gdLst/>
            <a:ahLst/>
            <a:cxnLst/>
            <a:rect l="l" t="t" r="r" b="b"/>
            <a:pathLst>
              <a:path w="475638" h="416183">
                <a:moveTo>
                  <a:pt x="0" y="0"/>
                </a:moveTo>
                <a:lnTo>
                  <a:pt x="475638" y="0"/>
                </a:lnTo>
                <a:lnTo>
                  <a:pt x="475638" y="416183"/>
                </a:lnTo>
                <a:lnTo>
                  <a:pt x="0" y="416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11742136" y="4971042"/>
            <a:ext cx="475638" cy="416183"/>
          </a:xfrm>
          <a:custGeom>
            <a:avLst/>
            <a:gdLst/>
            <a:ahLst/>
            <a:cxnLst/>
            <a:rect l="l" t="t" r="r" b="b"/>
            <a:pathLst>
              <a:path w="475638" h="416183">
                <a:moveTo>
                  <a:pt x="0" y="0"/>
                </a:moveTo>
                <a:lnTo>
                  <a:pt x="475637" y="0"/>
                </a:lnTo>
                <a:lnTo>
                  <a:pt x="475637" y="416183"/>
                </a:lnTo>
                <a:lnTo>
                  <a:pt x="0" y="416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11697112" y="5672779"/>
            <a:ext cx="475638" cy="416183"/>
          </a:xfrm>
          <a:custGeom>
            <a:avLst/>
            <a:gdLst/>
            <a:ahLst/>
            <a:cxnLst/>
            <a:rect l="l" t="t" r="r" b="b"/>
            <a:pathLst>
              <a:path w="475638" h="416183">
                <a:moveTo>
                  <a:pt x="0" y="0"/>
                </a:moveTo>
                <a:lnTo>
                  <a:pt x="475637" y="0"/>
                </a:lnTo>
                <a:lnTo>
                  <a:pt x="475637" y="416182"/>
                </a:lnTo>
                <a:lnTo>
                  <a:pt x="0" y="416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Freeform 24"/>
          <p:cNvSpPr/>
          <p:nvPr/>
        </p:nvSpPr>
        <p:spPr>
          <a:xfrm>
            <a:off x="11742136" y="6444431"/>
            <a:ext cx="475638" cy="416183"/>
          </a:xfrm>
          <a:custGeom>
            <a:avLst/>
            <a:gdLst/>
            <a:ahLst/>
            <a:cxnLst/>
            <a:rect l="l" t="t" r="r" b="b"/>
            <a:pathLst>
              <a:path w="475638" h="416183">
                <a:moveTo>
                  <a:pt x="0" y="0"/>
                </a:moveTo>
                <a:lnTo>
                  <a:pt x="475637" y="0"/>
                </a:lnTo>
                <a:lnTo>
                  <a:pt x="475637" y="416182"/>
                </a:lnTo>
                <a:lnTo>
                  <a:pt x="0" y="416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4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2880" y="-102870"/>
            <a:ext cx="18653760" cy="10492740"/>
          </a:xfrm>
          <a:custGeom>
            <a:avLst/>
            <a:gdLst/>
            <a:ahLst/>
            <a:cxnLst/>
            <a:rect l="l" t="t" r="r" b="b"/>
            <a:pathLst>
              <a:path w="18653760" h="10492740">
                <a:moveTo>
                  <a:pt x="0" y="0"/>
                </a:moveTo>
                <a:lnTo>
                  <a:pt x="18653760" y="0"/>
                </a:lnTo>
                <a:lnTo>
                  <a:pt x="18653760" y="10492740"/>
                </a:lnTo>
                <a:lnTo>
                  <a:pt x="0" y="10492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4751070" y="-102870"/>
            <a:ext cx="13632180" cy="10492740"/>
            <a:chOff x="0" y="0"/>
            <a:chExt cx="3590368" cy="27635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0368" cy="2763520"/>
            </a:xfrm>
            <a:custGeom>
              <a:avLst/>
              <a:gdLst/>
              <a:ahLst/>
              <a:cxnLst/>
              <a:rect l="l" t="t" r="r" b="b"/>
              <a:pathLst>
                <a:path w="3590368" h="2763520">
                  <a:moveTo>
                    <a:pt x="0" y="0"/>
                  </a:moveTo>
                  <a:lnTo>
                    <a:pt x="3590368" y="0"/>
                  </a:lnTo>
                  <a:lnTo>
                    <a:pt x="3590368" y="2763520"/>
                  </a:lnTo>
                  <a:lnTo>
                    <a:pt x="0" y="276352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112134">
                    <a:alpha val="23000"/>
                  </a:srgbClr>
                </a:gs>
                <a:gs pos="100000">
                  <a:srgbClr val="002147">
                    <a:alpha val="23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590368" cy="2792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7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5404174" y="7517346"/>
            <a:ext cx="7479651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0" y="4834931"/>
            <a:ext cx="18288000" cy="238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0"/>
              </a:lnSpc>
            </a:pPr>
            <a:r>
              <a:rPr lang="en-US" sz="5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 SOIR, VOUS POUVEZ </a:t>
            </a:r>
          </a:p>
          <a:p>
            <a:pPr algn="ctr">
              <a:lnSpc>
                <a:spcPts val="6350"/>
              </a:lnSpc>
            </a:pPr>
            <a:r>
              <a:rPr lang="en-US" sz="5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FAIRE PARTIE DE CETTE HISTOIRE.</a:t>
            </a:r>
          </a:p>
          <a:p>
            <a:pPr algn="l">
              <a:lnSpc>
                <a:spcPts val="6350"/>
              </a:lnSpc>
            </a:pPr>
            <a:endParaRPr lang="en-US" sz="5000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874933" y="2024347"/>
            <a:ext cx="2038757" cy="2003115"/>
          </a:xfrm>
          <a:custGeom>
            <a:avLst/>
            <a:gdLst/>
            <a:ahLst/>
            <a:cxnLst/>
            <a:rect l="l" t="t" r="r" b="b"/>
            <a:pathLst>
              <a:path w="2038757" h="2003115">
                <a:moveTo>
                  <a:pt x="0" y="0"/>
                </a:moveTo>
                <a:lnTo>
                  <a:pt x="2038757" y="0"/>
                </a:lnTo>
                <a:lnTo>
                  <a:pt x="2038757" y="2003115"/>
                </a:lnTo>
                <a:lnTo>
                  <a:pt x="0" y="2003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6566" y="2417409"/>
            <a:ext cx="7606499" cy="7066752"/>
            <a:chOff x="0" y="0"/>
            <a:chExt cx="2003358" cy="1861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3358" cy="1861202"/>
            </a:xfrm>
            <a:custGeom>
              <a:avLst/>
              <a:gdLst/>
              <a:ahLst/>
              <a:cxnLst/>
              <a:rect l="l" t="t" r="r" b="b"/>
              <a:pathLst>
                <a:path w="2003358" h="1861202">
                  <a:moveTo>
                    <a:pt x="0" y="0"/>
                  </a:moveTo>
                  <a:lnTo>
                    <a:pt x="2003358" y="0"/>
                  </a:lnTo>
                  <a:lnTo>
                    <a:pt x="2003358" y="1861202"/>
                  </a:lnTo>
                  <a:lnTo>
                    <a:pt x="0" y="1861202"/>
                  </a:ln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003358" cy="1889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52801" y="2417409"/>
            <a:ext cx="7606499" cy="7066752"/>
            <a:chOff x="0" y="0"/>
            <a:chExt cx="2003358" cy="18612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03358" cy="1861202"/>
            </a:xfrm>
            <a:custGeom>
              <a:avLst/>
              <a:gdLst/>
              <a:ahLst/>
              <a:cxnLst/>
              <a:rect l="l" t="t" r="r" b="b"/>
              <a:pathLst>
                <a:path w="2003358" h="1861202">
                  <a:moveTo>
                    <a:pt x="0" y="0"/>
                  </a:moveTo>
                  <a:lnTo>
                    <a:pt x="2003358" y="0"/>
                  </a:lnTo>
                  <a:lnTo>
                    <a:pt x="2003358" y="1861202"/>
                  </a:lnTo>
                  <a:lnTo>
                    <a:pt x="0" y="1861202"/>
                  </a:ln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003358" cy="1889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274698" y="2888783"/>
            <a:ext cx="6215010" cy="6739948"/>
          </a:xfrm>
          <a:custGeom>
            <a:avLst/>
            <a:gdLst/>
            <a:ahLst/>
            <a:cxnLst/>
            <a:rect l="l" t="t" r="r" b="b"/>
            <a:pathLst>
              <a:path w="6215010" h="6739948">
                <a:moveTo>
                  <a:pt x="0" y="0"/>
                </a:moveTo>
                <a:lnTo>
                  <a:pt x="6215010" y="0"/>
                </a:lnTo>
                <a:lnTo>
                  <a:pt x="6215010" y="6739947"/>
                </a:lnTo>
                <a:lnTo>
                  <a:pt x="0" y="6739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486566" y="450215"/>
            <a:ext cx="16772734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89"/>
              </a:lnSpc>
            </a:pPr>
            <a:r>
              <a:rPr lang="en-US" sz="69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Avant de parler Sponsoring...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6566" y="3212495"/>
            <a:ext cx="7606499" cy="46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9"/>
              </a:lnSpc>
              <a:spcBef>
                <a:spcPct val="0"/>
              </a:spcBef>
            </a:pPr>
            <a:r>
              <a:rPr lang="en-US" sz="2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 question que vous vous posez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6566" y="4605591"/>
            <a:ext cx="7606499" cy="1056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Lorsque</a:t>
            </a:r>
            <a:r>
              <a:rPr lang="en-US" sz="21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vous </a:t>
            </a:r>
            <a:r>
              <a:rPr lang="en-US" sz="21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voyez</a:t>
            </a:r>
            <a:r>
              <a:rPr lang="en-US" sz="21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un package de sponsoring de </a:t>
            </a:r>
          </a:p>
          <a:p>
            <a:pPr algn="ctr">
              <a:lnSpc>
                <a:spcPts val="2793"/>
              </a:lnSpc>
              <a:spcBef>
                <a:spcPct val="0"/>
              </a:spcBef>
            </a:pPr>
            <a:r>
              <a:rPr lang="en-US" sz="21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$2,500,000, $1,500,000 </a:t>
            </a:r>
            <a:r>
              <a:rPr lang="en-US" sz="21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ou</a:t>
            </a:r>
            <a:r>
              <a:rPr lang="en-US" sz="21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$750,000 </a:t>
            </a:r>
          </a:p>
          <a:p>
            <a:pPr algn="ctr">
              <a:lnSpc>
                <a:spcPts val="2793"/>
              </a:lnSpc>
              <a:spcBef>
                <a:spcPct val="0"/>
              </a:spcBef>
            </a:pPr>
            <a:r>
              <a:rPr lang="en-US" sz="21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vous </a:t>
            </a:r>
            <a:r>
              <a:rPr lang="en-US" sz="21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pouvez</a:t>
            </a:r>
            <a:r>
              <a:rPr lang="en-US" sz="21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légitimement</a:t>
            </a:r>
            <a:r>
              <a:rPr lang="en-US" sz="21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vous demander 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6566" y="6239707"/>
            <a:ext cx="7606499" cy="513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0"/>
              </a:lnSpc>
              <a:spcBef>
                <a:spcPct val="0"/>
              </a:spcBef>
            </a:pPr>
            <a:r>
              <a:rPr lang="en-US" sz="32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« Où va réellement cet argent ? »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6566" y="7677220"/>
            <a:ext cx="7606499" cy="704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 soir, nous allons vous l'expliquer.</a:t>
            </a:r>
          </a:p>
          <a:p>
            <a:pPr algn="ctr">
              <a:lnSpc>
                <a:spcPts val="2793"/>
              </a:lnSpc>
              <a:spcBef>
                <a:spcPct val="0"/>
              </a:spcBef>
            </a:pPr>
            <a:r>
              <a:rPr lang="en-US" sz="2199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En toute transparence.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52801" y="3279932"/>
            <a:ext cx="7606499" cy="46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9"/>
              </a:lnSpc>
              <a:spcBef>
                <a:spcPct val="0"/>
              </a:spcBef>
            </a:pPr>
            <a:r>
              <a:rPr lang="en-US" sz="2999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Notre engagement envers vous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88336" y="4800410"/>
            <a:ext cx="6670964" cy="1761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3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Nous ne sommes pas ici pour défendre des chiffres. Nous sommes ici pour vous montrer la réalité d'une fédération nationale qui œuvre chaque jour à maintenir une équipe compétitive, digne et représentative de 12 millions de personnes.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86595" y="7801045"/>
            <a:ext cx="6272705" cy="704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3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La transparence n'est pas une option pour nous:</a:t>
            </a:r>
            <a:r>
              <a:rPr lang="en-US" sz="2199" b="1" u="none" strike="noStrike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c'est un principe fondateur.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95041" y="-361782"/>
            <a:ext cx="20847835" cy="10648782"/>
          </a:xfrm>
          <a:custGeom>
            <a:avLst/>
            <a:gdLst/>
            <a:ahLst/>
            <a:cxnLst/>
            <a:rect l="l" t="t" r="r" b="b"/>
            <a:pathLst>
              <a:path w="20847835" h="10648782">
                <a:moveTo>
                  <a:pt x="0" y="0"/>
                </a:moveTo>
                <a:lnTo>
                  <a:pt x="20847835" y="0"/>
                </a:lnTo>
                <a:lnTo>
                  <a:pt x="20847835" y="10648782"/>
                </a:lnTo>
                <a:lnTo>
                  <a:pt x="0" y="106487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5429" b="-542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738908" y="378165"/>
            <a:ext cx="14073369" cy="2497959"/>
            <a:chOff x="0" y="0"/>
            <a:chExt cx="18764492" cy="3330613"/>
          </a:xfrm>
        </p:grpSpPr>
        <p:sp>
          <p:nvSpPr>
            <p:cNvPr id="4" name="TextBox 4"/>
            <p:cNvSpPr txBox="1"/>
            <p:nvPr/>
          </p:nvSpPr>
          <p:spPr>
            <a:xfrm>
              <a:off x="0" y="409613"/>
              <a:ext cx="18764492" cy="2921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640"/>
                </a:lnSpc>
                <a:spcBef>
                  <a:spcPct val="0"/>
                </a:spcBef>
              </a:pPr>
              <a:r>
                <a:rPr lang="en-US" sz="7200" b="1" u="none" strike="noStrike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Fenêtres FIFA par An!</a:t>
              </a:r>
            </a:p>
            <a:p>
              <a:pPr marL="0" lvl="0" indent="0" algn="ctr">
                <a:lnSpc>
                  <a:spcPts val="8640"/>
                </a:lnSpc>
                <a:spcBef>
                  <a:spcPct val="0"/>
                </a:spcBef>
              </a:pPr>
              <a:endParaRPr lang="en-US" sz="7200" b="1" u="none" strike="noStrik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16303" y="-190500"/>
              <a:ext cx="1027609" cy="225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279"/>
                </a:lnSpc>
                <a:spcBef>
                  <a:spcPct val="0"/>
                </a:spcBef>
              </a:pPr>
              <a:r>
                <a:rPr lang="en-US" sz="10199" b="1">
                  <a:solidFill>
                    <a:srgbClr val="D7151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5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62825" y="2876125"/>
            <a:ext cx="15512326" cy="5313101"/>
            <a:chOff x="0" y="0"/>
            <a:chExt cx="20683102" cy="7084135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3863493" cy="3273403"/>
              <a:chOff x="0" y="0"/>
              <a:chExt cx="524334" cy="4442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24334" cy="444250"/>
              </a:xfrm>
              <a:custGeom>
                <a:avLst/>
                <a:gdLst/>
                <a:ahLst/>
                <a:cxnLst/>
                <a:rect l="l" t="t" r="r" b="b"/>
                <a:pathLst>
                  <a:path w="524334" h="444250">
                    <a:moveTo>
                      <a:pt x="0" y="0"/>
                    </a:moveTo>
                    <a:lnTo>
                      <a:pt x="524334" y="0"/>
                    </a:lnTo>
                    <a:lnTo>
                      <a:pt x="524334" y="444250"/>
                    </a:lnTo>
                    <a:lnTo>
                      <a:pt x="0" y="44425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38520" b="-38520"/>
                </a:stretch>
              </a:blip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200430" y="0"/>
              <a:ext cx="3863493" cy="3273403"/>
              <a:chOff x="0" y="0"/>
              <a:chExt cx="524334" cy="44425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4334" cy="444250"/>
              </a:xfrm>
              <a:custGeom>
                <a:avLst/>
                <a:gdLst/>
                <a:ahLst/>
                <a:cxnLst/>
                <a:rect l="l" t="t" r="r" b="b"/>
                <a:pathLst>
                  <a:path w="524334" h="444250">
                    <a:moveTo>
                      <a:pt x="0" y="0"/>
                    </a:moveTo>
                    <a:lnTo>
                      <a:pt x="524334" y="0"/>
                    </a:lnTo>
                    <a:lnTo>
                      <a:pt x="524334" y="444250"/>
                    </a:lnTo>
                    <a:lnTo>
                      <a:pt x="0" y="44425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13704" r="-13704"/>
                </a:stretch>
              </a:blip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8406823" y="0"/>
              <a:ext cx="3863493" cy="3273403"/>
              <a:chOff x="0" y="0"/>
              <a:chExt cx="524334" cy="44425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24334" cy="444250"/>
              </a:xfrm>
              <a:custGeom>
                <a:avLst/>
                <a:gdLst/>
                <a:ahLst/>
                <a:cxnLst/>
                <a:rect l="l" t="t" r="r" b="b"/>
                <a:pathLst>
                  <a:path w="524334" h="444250">
                    <a:moveTo>
                      <a:pt x="0" y="0"/>
                    </a:moveTo>
                    <a:lnTo>
                      <a:pt x="524334" y="0"/>
                    </a:lnTo>
                    <a:lnTo>
                      <a:pt x="524334" y="444250"/>
                    </a:lnTo>
                    <a:lnTo>
                      <a:pt x="0" y="44425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13835" r="-13835"/>
                </a:stretch>
              </a:blip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2613216" y="0"/>
              <a:ext cx="3863493" cy="3273403"/>
              <a:chOff x="0" y="0"/>
              <a:chExt cx="524334" cy="44425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524334" cy="444250"/>
              </a:xfrm>
              <a:custGeom>
                <a:avLst/>
                <a:gdLst/>
                <a:ahLst/>
                <a:cxnLst/>
                <a:rect l="l" t="t" r="r" b="b"/>
                <a:pathLst>
                  <a:path w="524334" h="444250">
                    <a:moveTo>
                      <a:pt x="0" y="0"/>
                    </a:moveTo>
                    <a:lnTo>
                      <a:pt x="524334" y="0"/>
                    </a:lnTo>
                    <a:lnTo>
                      <a:pt x="524334" y="444250"/>
                    </a:lnTo>
                    <a:lnTo>
                      <a:pt x="0" y="44425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3660" r="-13660"/>
                </a:stretch>
              </a:blip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6819609" y="0"/>
              <a:ext cx="3863493" cy="3273403"/>
              <a:chOff x="0" y="0"/>
              <a:chExt cx="524334" cy="44425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24334" cy="444250"/>
              </a:xfrm>
              <a:custGeom>
                <a:avLst/>
                <a:gdLst/>
                <a:ahLst/>
                <a:cxnLst/>
                <a:rect l="l" t="t" r="r" b="b"/>
                <a:pathLst>
                  <a:path w="524334" h="444250">
                    <a:moveTo>
                      <a:pt x="0" y="0"/>
                    </a:moveTo>
                    <a:lnTo>
                      <a:pt x="524334" y="0"/>
                    </a:lnTo>
                    <a:lnTo>
                      <a:pt x="524334" y="444250"/>
                    </a:lnTo>
                    <a:lnTo>
                      <a:pt x="0" y="44425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13584" r="-13584"/>
                </a:stretch>
              </a:blip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3934196"/>
              <a:ext cx="3863493" cy="838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r>
                <a:rPr lang="en-US" sz="1869" b="1">
                  <a:solidFill>
                    <a:srgbClr val="0A349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Éliminatoires </a:t>
              </a:r>
            </a:p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r>
                <a:rPr lang="en-US" sz="1869" b="1">
                  <a:solidFill>
                    <a:srgbClr val="0A349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Coupe du Monde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4759183"/>
              <a:ext cx="3863493" cy="1751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22"/>
                </a:lnSpc>
                <a:spcBef>
                  <a:spcPct val="0"/>
                </a:spcBef>
              </a:pPr>
              <a:r>
                <a:rPr lang="en-US" sz="1873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Les matchs qui déterminent notre présence sur la plus grande scène du football mondial.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200430" y="4756854"/>
              <a:ext cx="3863493" cy="2143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r>
                <a:rPr lang="en-US" sz="1869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Le championnat de la CONCACAF </a:t>
              </a:r>
            </a:p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r>
                <a:rPr lang="en-US" sz="1869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une vitrine régionale essentielle pour Haïti.</a:t>
              </a:r>
            </a:p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endParaRPr lang="en-US" sz="186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644535" y="3934196"/>
              <a:ext cx="2975283" cy="838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r>
                <a:rPr lang="en-US" sz="1869" b="1">
                  <a:solidFill>
                    <a:srgbClr val="0A349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Gold Cup</a:t>
              </a:r>
            </a:p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endParaRPr lang="en-US" sz="1869" b="1">
                <a:solidFill>
                  <a:srgbClr val="0A349C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613216" y="3947246"/>
              <a:ext cx="3863493" cy="838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r>
                <a:rPr lang="en-US" sz="1869" b="1">
                  <a:solidFill>
                    <a:srgbClr val="0A349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Matchs Amicaux</a:t>
              </a:r>
            </a:p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endParaRPr lang="en-US" sz="1869" b="1">
                <a:solidFill>
                  <a:srgbClr val="0A349C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613216" y="4724941"/>
              <a:ext cx="3863493" cy="2143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r>
                <a:rPr lang="en-US" sz="1869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Des fenêtres de préparation indispensables pour tester les joueurs et les systèmes de jeu.</a:t>
              </a:r>
            </a:p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endParaRPr lang="en-US" sz="186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6819609" y="3934196"/>
              <a:ext cx="3863493" cy="1270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r>
                <a:rPr lang="en-US" sz="1869" b="1">
                  <a:solidFill>
                    <a:srgbClr val="0A349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Compétitions Spéciales</a:t>
              </a:r>
            </a:p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endParaRPr lang="en-US" sz="1869" b="1">
                <a:solidFill>
                  <a:srgbClr val="0A349C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6809924" y="4940841"/>
              <a:ext cx="3873178" cy="2143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r>
                <a:rPr lang="en-US" sz="1869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Tournois et invitations qui renforcent le classement FIFA et la visibilité internationale.</a:t>
              </a:r>
            </a:p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endParaRPr lang="en-US" sz="186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8394518" y="3947246"/>
              <a:ext cx="3875798" cy="838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r>
                <a:rPr lang="en-US" sz="1869" b="1">
                  <a:solidFill>
                    <a:srgbClr val="0A349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Nations League</a:t>
              </a:r>
            </a:p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endParaRPr lang="en-US" sz="1869" b="1">
                <a:solidFill>
                  <a:srgbClr val="0A349C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406823" y="4737991"/>
              <a:ext cx="3863493" cy="2143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r>
                <a:rPr lang="en-US" sz="1869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Une compétition continue qui forge la cohésion de l'équipe et son niveau de jeu.</a:t>
              </a:r>
            </a:p>
            <a:p>
              <a:pPr algn="ctr">
                <a:lnSpc>
                  <a:spcPts val="2617"/>
                </a:lnSpc>
                <a:spcBef>
                  <a:spcPct val="0"/>
                </a:spcBef>
              </a:pPr>
              <a:endParaRPr lang="en-US" sz="186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590132" y="8369938"/>
            <a:ext cx="11497467" cy="1291236"/>
            <a:chOff x="0" y="0"/>
            <a:chExt cx="1733626" cy="20152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733626" cy="201528"/>
            </a:xfrm>
            <a:custGeom>
              <a:avLst/>
              <a:gdLst/>
              <a:ahLst/>
              <a:cxnLst/>
              <a:rect l="l" t="t" r="r" b="b"/>
              <a:pathLst>
                <a:path w="1733626" h="201528">
                  <a:moveTo>
                    <a:pt x="32758" y="0"/>
                  </a:moveTo>
                  <a:lnTo>
                    <a:pt x="1700868" y="0"/>
                  </a:lnTo>
                  <a:cubicBezTo>
                    <a:pt x="1718960" y="0"/>
                    <a:pt x="1733626" y="14666"/>
                    <a:pt x="1733626" y="32758"/>
                  </a:cubicBezTo>
                  <a:lnTo>
                    <a:pt x="1733626" y="168770"/>
                  </a:lnTo>
                  <a:cubicBezTo>
                    <a:pt x="1733626" y="186862"/>
                    <a:pt x="1718960" y="201528"/>
                    <a:pt x="1700868" y="201528"/>
                  </a:cubicBezTo>
                  <a:lnTo>
                    <a:pt x="32758" y="201528"/>
                  </a:lnTo>
                  <a:cubicBezTo>
                    <a:pt x="14666" y="201528"/>
                    <a:pt x="0" y="186862"/>
                    <a:pt x="0" y="168770"/>
                  </a:cubicBezTo>
                  <a:lnTo>
                    <a:pt x="0" y="32758"/>
                  </a:lnTo>
                  <a:cubicBezTo>
                    <a:pt x="0" y="14666"/>
                    <a:pt x="14666" y="0"/>
                    <a:pt x="32758" y="0"/>
                  </a:cubicBez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1733626" cy="2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646275" y="8777430"/>
            <a:ext cx="4111566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Chaque fenêtre dure environ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endParaRPr lang="en-US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8509395" y="8788860"/>
            <a:ext cx="885974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jours.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757841" y="8513828"/>
            <a:ext cx="879761" cy="775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10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490845" y="8513828"/>
            <a:ext cx="879761" cy="775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40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325154" y="8788860"/>
            <a:ext cx="145256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personnes.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165609" y="8513828"/>
            <a:ext cx="353616" cy="82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 b="1">
                <a:solidFill>
                  <a:srgbClr val="D71511"/>
                </a:solidFill>
                <a:latin typeface="Lato Bold"/>
                <a:ea typeface="Lato Bold"/>
                <a:cs typeface="Lato Bold"/>
                <a:sym typeface="Lato Bold"/>
              </a:rPr>
              <a:t>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645171" y="8777430"/>
            <a:ext cx="146766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fois par an.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9265"/>
            <a:ext cx="14777718" cy="10425530"/>
            <a:chOff x="0" y="0"/>
            <a:chExt cx="3892074" cy="27458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92074" cy="2745819"/>
            </a:xfrm>
            <a:custGeom>
              <a:avLst/>
              <a:gdLst/>
              <a:ahLst/>
              <a:cxnLst/>
              <a:rect l="l" t="t" r="r" b="b"/>
              <a:pathLst>
                <a:path w="3892074" h="2745819">
                  <a:moveTo>
                    <a:pt x="0" y="0"/>
                  </a:moveTo>
                  <a:lnTo>
                    <a:pt x="3892074" y="0"/>
                  </a:lnTo>
                  <a:lnTo>
                    <a:pt x="3892074" y="2745819"/>
                  </a:lnTo>
                  <a:lnTo>
                    <a:pt x="0" y="2745819"/>
                  </a:ln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892074" cy="2774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7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310777" y="1281028"/>
            <a:ext cx="11358515" cy="215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87"/>
              </a:lnSpc>
            </a:pPr>
            <a:r>
              <a:rPr lang="en-US" sz="707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Personnes à Mobiliser</a:t>
            </a:r>
          </a:p>
          <a:p>
            <a:pPr marL="0" lvl="0" indent="0" algn="l">
              <a:lnSpc>
                <a:spcPts val="8487"/>
              </a:lnSpc>
            </a:pPr>
            <a:endParaRPr lang="en-US" sz="7073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52245" y="2996913"/>
            <a:ext cx="12931389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Derrière chaque match se cache une opération de grande envergure.  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Voici qui représente Haïti sur chaque terrain international.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8042" y="29316"/>
            <a:ext cx="3755602" cy="306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75"/>
              </a:lnSpc>
              <a:spcBef>
                <a:spcPct val="0"/>
              </a:spcBef>
            </a:pPr>
            <a:r>
              <a:rPr lang="en-US" sz="17910" b="1">
                <a:solidFill>
                  <a:srgbClr val="FFFFFF">
                    <a:alpha val="9804"/>
                  </a:srgb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40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80384" y="5061669"/>
            <a:ext cx="3321710" cy="40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79"/>
              </a:lnSpc>
              <a:spcBef>
                <a:spcPct val="0"/>
              </a:spcBef>
            </a:pPr>
            <a:r>
              <a:rPr lang="en-US" sz="241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26 </a:t>
            </a:r>
            <a:r>
              <a:rPr lang="en-US" sz="241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Joueurs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80384" y="6356085"/>
            <a:ext cx="5049932" cy="834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79"/>
              </a:lnSpc>
            </a:pPr>
            <a:r>
              <a:rPr lang="en-US" sz="241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 </a:t>
            </a:r>
            <a:r>
              <a:rPr lang="en-US" sz="241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Staffs Technique &amp; Médical</a:t>
            </a:r>
          </a:p>
          <a:p>
            <a:pPr algn="just">
              <a:lnSpc>
                <a:spcPts val="3379"/>
              </a:lnSpc>
              <a:spcBef>
                <a:spcPct val="0"/>
              </a:spcBef>
            </a:pPr>
            <a:endParaRPr lang="en-US" sz="2414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980384" y="7894074"/>
            <a:ext cx="5280327" cy="834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79"/>
              </a:lnSpc>
            </a:pPr>
            <a:r>
              <a:rPr lang="en-US" sz="241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 </a:t>
            </a:r>
            <a:r>
              <a:rPr lang="en-US" sz="241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Staffs Opérationnel</a:t>
            </a:r>
          </a:p>
          <a:p>
            <a:pPr algn="just">
              <a:lnSpc>
                <a:spcPts val="3379"/>
              </a:lnSpc>
              <a:spcBef>
                <a:spcPct val="0"/>
              </a:spcBef>
            </a:pPr>
            <a:endParaRPr lang="en-US" sz="2414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029464" y="578277"/>
            <a:ext cx="15708337" cy="10472225"/>
          </a:xfrm>
          <a:custGeom>
            <a:avLst/>
            <a:gdLst/>
            <a:ahLst/>
            <a:cxnLst/>
            <a:rect l="l" t="t" r="r" b="b"/>
            <a:pathLst>
              <a:path w="15708337" h="10472225">
                <a:moveTo>
                  <a:pt x="0" y="0"/>
                </a:moveTo>
                <a:lnTo>
                  <a:pt x="15708338" y="0"/>
                </a:lnTo>
                <a:lnTo>
                  <a:pt x="15708338" y="10472225"/>
                </a:lnTo>
                <a:lnTo>
                  <a:pt x="0" y="104722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1657147" y="4878473"/>
            <a:ext cx="809897" cy="809897"/>
          </a:xfrm>
          <a:custGeom>
            <a:avLst/>
            <a:gdLst/>
            <a:ahLst/>
            <a:cxnLst/>
            <a:rect l="l" t="t" r="r" b="b"/>
            <a:pathLst>
              <a:path w="809897" h="809897">
                <a:moveTo>
                  <a:pt x="0" y="0"/>
                </a:moveTo>
                <a:lnTo>
                  <a:pt x="809897" y="0"/>
                </a:lnTo>
                <a:lnTo>
                  <a:pt x="809897" y="809897"/>
                </a:lnTo>
                <a:lnTo>
                  <a:pt x="0" y="809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1657147" y="6266063"/>
            <a:ext cx="924052" cy="924052"/>
          </a:xfrm>
          <a:custGeom>
            <a:avLst/>
            <a:gdLst/>
            <a:ahLst/>
            <a:cxnLst/>
            <a:rect l="l" t="t" r="r" b="b"/>
            <a:pathLst>
              <a:path w="924052" h="924052">
                <a:moveTo>
                  <a:pt x="0" y="0"/>
                </a:moveTo>
                <a:lnTo>
                  <a:pt x="924052" y="0"/>
                </a:lnTo>
                <a:lnTo>
                  <a:pt x="924052" y="924052"/>
                </a:lnTo>
                <a:lnTo>
                  <a:pt x="0" y="924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1657147" y="7771140"/>
            <a:ext cx="956964" cy="956964"/>
          </a:xfrm>
          <a:custGeom>
            <a:avLst/>
            <a:gdLst/>
            <a:ahLst/>
            <a:cxnLst/>
            <a:rect l="l" t="t" r="r" b="b"/>
            <a:pathLst>
              <a:path w="956964" h="956964">
                <a:moveTo>
                  <a:pt x="0" y="0"/>
                </a:moveTo>
                <a:lnTo>
                  <a:pt x="956964" y="0"/>
                </a:lnTo>
                <a:lnTo>
                  <a:pt x="956964" y="956965"/>
                </a:lnTo>
                <a:lnTo>
                  <a:pt x="0" y="9569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25592" y="2971609"/>
            <a:ext cx="7183867" cy="6519652"/>
            <a:chOff x="0" y="0"/>
            <a:chExt cx="1121213" cy="10175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1213" cy="1017547"/>
            </a:xfrm>
            <a:custGeom>
              <a:avLst/>
              <a:gdLst/>
              <a:ahLst/>
              <a:cxnLst/>
              <a:rect l="l" t="t" r="r" b="b"/>
              <a:pathLst>
                <a:path w="1121213" h="1017547">
                  <a:moveTo>
                    <a:pt x="50651" y="0"/>
                  </a:moveTo>
                  <a:lnTo>
                    <a:pt x="1070562" y="0"/>
                  </a:lnTo>
                  <a:cubicBezTo>
                    <a:pt x="1083996" y="0"/>
                    <a:pt x="1096879" y="5336"/>
                    <a:pt x="1106378" y="14835"/>
                  </a:cubicBezTo>
                  <a:cubicBezTo>
                    <a:pt x="1115877" y="24334"/>
                    <a:pt x="1121213" y="37218"/>
                    <a:pt x="1121213" y="50651"/>
                  </a:cubicBezTo>
                  <a:lnTo>
                    <a:pt x="1121213" y="966896"/>
                  </a:lnTo>
                  <a:cubicBezTo>
                    <a:pt x="1121213" y="980329"/>
                    <a:pt x="1115877" y="993212"/>
                    <a:pt x="1106378" y="1002711"/>
                  </a:cubicBezTo>
                  <a:cubicBezTo>
                    <a:pt x="1096879" y="1012210"/>
                    <a:pt x="1083996" y="1017547"/>
                    <a:pt x="1070562" y="1017547"/>
                  </a:cubicBezTo>
                  <a:lnTo>
                    <a:pt x="50651" y="1017547"/>
                  </a:lnTo>
                  <a:cubicBezTo>
                    <a:pt x="37218" y="1017547"/>
                    <a:pt x="24334" y="1012210"/>
                    <a:pt x="14835" y="1002711"/>
                  </a:cubicBezTo>
                  <a:cubicBezTo>
                    <a:pt x="5336" y="993212"/>
                    <a:pt x="0" y="980329"/>
                    <a:pt x="0" y="966896"/>
                  </a:cubicBezTo>
                  <a:lnTo>
                    <a:pt x="0" y="50651"/>
                  </a:lnTo>
                  <a:cubicBezTo>
                    <a:pt x="0" y="37218"/>
                    <a:pt x="5336" y="24334"/>
                    <a:pt x="14835" y="14835"/>
                  </a:cubicBezTo>
                  <a:cubicBezTo>
                    <a:pt x="24334" y="5336"/>
                    <a:pt x="37218" y="0"/>
                    <a:pt x="50651" y="0"/>
                  </a:cubicBez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121213" cy="1046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028700" y="3666606"/>
          <a:ext cx="7315200" cy="613410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2350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b="1">
                          <a:solidFill>
                            <a:srgbClr val="0A349C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Catégorie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b="1">
                          <a:solidFill>
                            <a:srgbClr val="0A349C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Coût estimé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A349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Vols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A349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$200,000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A349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Hotels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A349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$100,000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A349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Staffs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A349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$100,000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A349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Organisation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A349C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$400,000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A349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Adversaires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A349C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$400,000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A3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 t="-9222" b="-922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883106" y="2392102"/>
            <a:ext cx="1503258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b="1">
                <a:solidFill>
                  <a:srgbClr val="0A349C"/>
                </a:solidFill>
                <a:latin typeface="Lato Bold"/>
                <a:ea typeface="Lato Bold"/>
                <a:cs typeface="Lato Bold"/>
                <a:sym typeface="Lato Bold"/>
              </a:rPr>
              <a:t>40 personnes · 10 jours · 2 matchs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88528" y="4236426"/>
            <a:ext cx="7120931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X 5 fenêtres par 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25592" y="5299597"/>
            <a:ext cx="7183867" cy="146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39"/>
              </a:lnSpc>
              <a:spcBef>
                <a:spcPct val="0"/>
              </a:spcBef>
            </a:pPr>
            <a:r>
              <a:rPr lang="en-US" sz="8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$ 6,000,000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25592" y="6726403"/>
            <a:ext cx="7183867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chaque année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3106" y="428627"/>
            <a:ext cx="5794150" cy="1203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0"/>
              </a:lnSpc>
              <a:spcBef>
                <a:spcPct val="0"/>
              </a:spcBef>
            </a:pPr>
            <a:r>
              <a:rPr lang="en-US" sz="7000" b="1">
                <a:solidFill>
                  <a:srgbClr val="0A349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$1,200,000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83106" y="1790093"/>
            <a:ext cx="15032587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A349C"/>
                </a:solidFill>
                <a:latin typeface="Lato Bold"/>
                <a:ea typeface="Lato Bold"/>
                <a:cs typeface="Lato Bold"/>
                <a:sym typeface="Lato Bold"/>
              </a:rPr>
              <a:t>Coût Réel d'une Fenêtre FIFA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1460"/>
            <a:ext cx="18288000" cy="10789920"/>
          </a:xfrm>
          <a:custGeom>
            <a:avLst/>
            <a:gdLst/>
            <a:ahLst/>
            <a:cxnLst/>
            <a:rect l="l" t="t" r="r" b="b"/>
            <a:pathLst>
              <a:path w="18288000" h="10789920">
                <a:moveTo>
                  <a:pt x="0" y="0"/>
                </a:moveTo>
                <a:lnTo>
                  <a:pt x="18288000" y="0"/>
                </a:lnTo>
                <a:lnTo>
                  <a:pt x="18288000" y="10789920"/>
                </a:lnTo>
                <a:lnTo>
                  <a:pt x="0" y="10789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174110" y="5208414"/>
            <a:ext cx="18636220" cy="5238009"/>
            <a:chOff x="0" y="0"/>
            <a:chExt cx="4908305" cy="137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8305" cy="1379558"/>
            </a:xfrm>
            <a:custGeom>
              <a:avLst/>
              <a:gdLst/>
              <a:ahLst/>
              <a:cxnLst/>
              <a:rect l="l" t="t" r="r" b="b"/>
              <a:pathLst>
                <a:path w="4908305" h="1379558">
                  <a:moveTo>
                    <a:pt x="0" y="0"/>
                  </a:moveTo>
                  <a:lnTo>
                    <a:pt x="4908305" y="0"/>
                  </a:lnTo>
                  <a:lnTo>
                    <a:pt x="4908305" y="1379558"/>
                  </a:lnTo>
                  <a:lnTo>
                    <a:pt x="0" y="1379558"/>
                  </a:ln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908305" cy="1408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409731" y="5968552"/>
            <a:ext cx="4101377" cy="2437171"/>
            <a:chOff x="0" y="0"/>
            <a:chExt cx="1080198" cy="6418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0198" cy="641889"/>
            </a:xfrm>
            <a:custGeom>
              <a:avLst/>
              <a:gdLst/>
              <a:ahLst/>
              <a:cxnLst/>
              <a:rect l="l" t="t" r="r" b="b"/>
              <a:pathLst>
                <a:path w="1080198" h="641889">
                  <a:moveTo>
                    <a:pt x="41528" y="0"/>
                  </a:moveTo>
                  <a:lnTo>
                    <a:pt x="1038670" y="0"/>
                  </a:lnTo>
                  <a:cubicBezTo>
                    <a:pt x="1049684" y="0"/>
                    <a:pt x="1060247" y="4375"/>
                    <a:pt x="1068035" y="12163"/>
                  </a:cubicBezTo>
                  <a:cubicBezTo>
                    <a:pt x="1075823" y="19951"/>
                    <a:pt x="1080198" y="30514"/>
                    <a:pt x="1080198" y="41528"/>
                  </a:cubicBezTo>
                  <a:lnTo>
                    <a:pt x="1080198" y="600361"/>
                  </a:lnTo>
                  <a:cubicBezTo>
                    <a:pt x="1080198" y="611375"/>
                    <a:pt x="1075823" y="621937"/>
                    <a:pt x="1068035" y="629725"/>
                  </a:cubicBezTo>
                  <a:cubicBezTo>
                    <a:pt x="1060247" y="637513"/>
                    <a:pt x="1049684" y="641889"/>
                    <a:pt x="1038670" y="641889"/>
                  </a:cubicBezTo>
                  <a:lnTo>
                    <a:pt x="41528" y="641889"/>
                  </a:lnTo>
                  <a:cubicBezTo>
                    <a:pt x="18593" y="641889"/>
                    <a:pt x="0" y="623296"/>
                    <a:pt x="0" y="600361"/>
                  </a:cubicBezTo>
                  <a:lnTo>
                    <a:pt x="0" y="41528"/>
                  </a:lnTo>
                  <a:cubicBezTo>
                    <a:pt x="0" y="30514"/>
                    <a:pt x="4375" y="19951"/>
                    <a:pt x="12163" y="12163"/>
                  </a:cubicBezTo>
                  <a:cubicBezTo>
                    <a:pt x="19951" y="4375"/>
                    <a:pt x="30514" y="0"/>
                    <a:pt x="4152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080198" cy="689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2398754"/>
            <a:ext cx="6177034" cy="61770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827" y="0"/>
                  </a:moveTo>
                  <a:lnTo>
                    <a:pt x="783973" y="0"/>
                  </a:lnTo>
                  <a:cubicBezTo>
                    <a:pt x="791619" y="0"/>
                    <a:pt x="798951" y="3037"/>
                    <a:pt x="804357" y="8443"/>
                  </a:cubicBezTo>
                  <a:cubicBezTo>
                    <a:pt x="809763" y="13849"/>
                    <a:pt x="812800" y="21181"/>
                    <a:pt x="812800" y="28827"/>
                  </a:cubicBezTo>
                  <a:lnTo>
                    <a:pt x="812800" y="783973"/>
                  </a:lnTo>
                  <a:cubicBezTo>
                    <a:pt x="812800" y="791619"/>
                    <a:pt x="809763" y="798951"/>
                    <a:pt x="804357" y="804357"/>
                  </a:cubicBezTo>
                  <a:cubicBezTo>
                    <a:pt x="798951" y="809763"/>
                    <a:pt x="791619" y="812800"/>
                    <a:pt x="783973" y="812800"/>
                  </a:cubicBezTo>
                  <a:lnTo>
                    <a:pt x="28827" y="812800"/>
                  </a:lnTo>
                  <a:cubicBezTo>
                    <a:pt x="21181" y="812800"/>
                    <a:pt x="13849" y="809763"/>
                    <a:pt x="8443" y="804357"/>
                  </a:cubicBezTo>
                  <a:cubicBezTo>
                    <a:pt x="3037" y="798951"/>
                    <a:pt x="0" y="791619"/>
                    <a:pt x="0" y="783973"/>
                  </a:cubicBezTo>
                  <a:lnTo>
                    <a:pt x="0" y="28827"/>
                  </a:lnTo>
                  <a:cubicBezTo>
                    <a:pt x="0" y="21181"/>
                    <a:pt x="3037" y="13849"/>
                    <a:pt x="8443" y="8443"/>
                  </a:cubicBezTo>
                  <a:cubicBezTo>
                    <a:pt x="13849" y="3037"/>
                    <a:pt x="21181" y="0"/>
                    <a:pt x="28827" y="0"/>
                  </a:cubicBezTo>
                  <a:close/>
                </a:path>
              </a:pathLst>
            </a:custGeom>
            <a:blipFill>
              <a:blip r:embed="rId3"/>
              <a:stretch>
                <a:fillRect t="-24999" b="-2500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409731" y="2462539"/>
            <a:ext cx="4101377" cy="2437171"/>
            <a:chOff x="0" y="0"/>
            <a:chExt cx="1080198" cy="6418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80198" cy="641889"/>
            </a:xfrm>
            <a:custGeom>
              <a:avLst/>
              <a:gdLst/>
              <a:ahLst/>
              <a:cxnLst/>
              <a:rect l="l" t="t" r="r" b="b"/>
              <a:pathLst>
                <a:path w="1080198" h="641889">
                  <a:moveTo>
                    <a:pt x="41528" y="0"/>
                  </a:moveTo>
                  <a:lnTo>
                    <a:pt x="1038670" y="0"/>
                  </a:lnTo>
                  <a:cubicBezTo>
                    <a:pt x="1049684" y="0"/>
                    <a:pt x="1060247" y="4375"/>
                    <a:pt x="1068035" y="12163"/>
                  </a:cubicBezTo>
                  <a:cubicBezTo>
                    <a:pt x="1075823" y="19951"/>
                    <a:pt x="1080198" y="30514"/>
                    <a:pt x="1080198" y="41528"/>
                  </a:cubicBezTo>
                  <a:lnTo>
                    <a:pt x="1080198" y="600361"/>
                  </a:lnTo>
                  <a:cubicBezTo>
                    <a:pt x="1080198" y="611375"/>
                    <a:pt x="1075823" y="621937"/>
                    <a:pt x="1068035" y="629725"/>
                  </a:cubicBezTo>
                  <a:cubicBezTo>
                    <a:pt x="1060247" y="637513"/>
                    <a:pt x="1049684" y="641889"/>
                    <a:pt x="1038670" y="641889"/>
                  </a:cubicBezTo>
                  <a:lnTo>
                    <a:pt x="41528" y="641889"/>
                  </a:lnTo>
                  <a:cubicBezTo>
                    <a:pt x="18593" y="641889"/>
                    <a:pt x="0" y="623296"/>
                    <a:pt x="0" y="600361"/>
                  </a:cubicBezTo>
                  <a:lnTo>
                    <a:pt x="0" y="41528"/>
                  </a:lnTo>
                  <a:cubicBezTo>
                    <a:pt x="0" y="30514"/>
                    <a:pt x="4375" y="19951"/>
                    <a:pt x="12163" y="12163"/>
                  </a:cubicBezTo>
                  <a:cubicBezTo>
                    <a:pt x="19951" y="4375"/>
                    <a:pt x="30514" y="0"/>
                    <a:pt x="41528" y="0"/>
                  </a:cubicBez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080198" cy="689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08558" y="517814"/>
            <a:ext cx="18111932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b="1">
                <a:solidFill>
                  <a:srgbClr val="081F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Décryptage : Chaque Ligne de Coût</a:t>
            </a:r>
          </a:p>
          <a:p>
            <a:pPr marL="0" lvl="0" indent="0" algn="l">
              <a:lnSpc>
                <a:spcPts val="8640"/>
              </a:lnSpc>
            </a:pPr>
            <a:endParaRPr lang="en-US" sz="7200" b="1">
              <a:solidFill>
                <a:srgbClr val="081F3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2727030" y="5955844"/>
            <a:ext cx="4101377" cy="2437171"/>
            <a:chOff x="0" y="0"/>
            <a:chExt cx="1080198" cy="6418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80198" cy="641889"/>
            </a:xfrm>
            <a:custGeom>
              <a:avLst/>
              <a:gdLst/>
              <a:ahLst/>
              <a:cxnLst/>
              <a:rect l="l" t="t" r="r" b="b"/>
              <a:pathLst>
                <a:path w="1080198" h="641889">
                  <a:moveTo>
                    <a:pt x="41528" y="0"/>
                  </a:moveTo>
                  <a:lnTo>
                    <a:pt x="1038670" y="0"/>
                  </a:lnTo>
                  <a:cubicBezTo>
                    <a:pt x="1049684" y="0"/>
                    <a:pt x="1060247" y="4375"/>
                    <a:pt x="1068035" y="12163"/>
                  </a:cubicBezTo>
                  <a:cubicBezTo>
                    <a:pt x="1075823" y="19951"/>
                    <a:pt x="1080198" y="30514"/>
                    <a:pt x="1080198" y="41528"/>
                  </a:cubicBezTo>
                  <a:lnTo>
                    <a:pt x="1080198" y="600361"/>
                  </a:lnTo>
                  <a:cubicBezTo>
                    <a:pt x="1080198" y="611375"/>
                    <a:pt x="1075823" y="621937"/>
                    <a:pt x="1068035" y="629725"/>
                  </a:cubicBezTo>
                  <a:cubicBezTo>
                    <a:pt x="1060247" y="637513"/>
                    <a:pt x="1049684" y="641889"/>
                    <a:pt x="1038670" y="641889"/>
                  </a:cubicBezTo>
                  <a:lnTo>
                    <a:pt x="41528" y="641889"/>
                  </a:lnTo>
                  <a:cubicBezTo>
                    <a:pt x="18593" y="641889"/>
                    <a:pt x="0" y="623296"/>
                    <a:pt x="0" y="600361"/>
                  </a:cubicBezTo>
                  <a:lnTo>
                    <a:pt x="0" y="41528"/>
                  </a:lnTo>
                  <a:cubicBezTo>
                    <a:pt x="0" y="30514"/>
                    <a:pt x="4375" y="19951"/>
                    <a:pt x="12163" y="12163"/>
                  </a:cubicBezTo>
                  <a:cubicBezTo>
                    <a:pt x="19951" y="4375"/>
                    <a:pt x="30514" y="0"/>
                    <a:pt x="4152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080198" cy="689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727030" y="2466992"/>
            <a:ext cx="4101377" cy="2437171"/>
            <a:chOff x="0" y="0"/>
            <a:chExt cx="1080198" cy="6418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80198" cy="641889"/>
            </a:xfrm>
            <a:custGeom>
              <a:avLst/>
              <a:gdLst/>
              <a:ahLst/>
              <a:cxnLst/>
              <a:rect l="l" t="t" r="r" b="b"/>
              <a:pathLst>
                <a:path w="1080198" h="641889">
                  <a:moveTo>
                    <a:pt x="41528" y="0"/>
                  </a:moveTo>
                  <a:lnTo>
                    <a:pt x="1038670" y="0"/>
                  </a:lnTo>
                  <a:cubicBezTo>
                    <a:pt x="1049684" y="0"/>
                    <a:pt x="1060247" y="4375"/>
                    <a:pt x="1068035" y="12163"/>
                  </a:cubicBezTo>
                  <a:cubicBezTo>
                    <a:pt x="1075823" y="19951"/>
                    <a:pt x="1080198" y="30514"/>
                    <a:pt x="1080198" y="41528"/>
                  </a:cubicBezTo>
                  <a:lnTo>
                    <a:pt x="1080198" y="600361"/>
                  </a:lnTo>
                  <a:cubicBezTo>
                    <a:pt x="1080198" y="611375"/>
                    <a:pt x="1075823" y="621937"/>
                    <a:pt x="1068035" y="629725"/>
                  </a:cubicBezTo>
                  <a:cubicBezTo>
                    <a:pt x="1060247" y="637513"/>
                    <a:pt x="1049684" y="641889"/>
                    <a:pt x="1038670" y="641889"/>
                  </a:cubicBezTo>
                  <a:lnTo>
                    <a:pt x="41528" y="641889"/>
                  </a:lnTo>
                  <a:cubicBezTo>
                    <a:pt x="18593" y="641889"/>
                    <a:pt x="0" y="623296"/>
                    <a:pt x="0" y="600361"/>
                  </a:cubicBezTo>
                  <a:lnTo>
                    <a:pt x="0" y="41528"/>
                  </a:lnTo>
                  <a:cubicBezTo>
                    <a:pt x="0" y="30514"/>
                    <a:pt x="4375" y="19951"/>
                    <a:pt x="12163" y="12163"/>
                  </a:cubicBezTo>
                  <a:cubicBezTo>
                    <a:pt x="19951" y="4375"/>
                    <a:pt x="30514" y="0"/>
                    <a:pt x="41528" y="0"/>
                  </a:cubicBez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080198" cy="689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409731" y="3483339"/>
            <a:ext cx="4101377" cy="109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793" lvl="1" indent="-241397" algn="l">
              <a:lnSpc>
                <a:spcPts val="2907"/>
              </a:lnSpc>
              <a:buFont typeface="Arial"/>
              <a:buChar char="•"/>
            </a:pPr>
            <a:r>
              <a:rPr lang="en-US" sz="2236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3 continents</a:t>
            </a:r>
          </a:p>
          <a:p>
            <a:pPr marL="482793" lvl="1" indent="-241397" algn="l">
              <a:lnSpc>
                <a:spcPts val="2907"/>
              </a:lnSpc>
              <a:buFont typeface="Arial"/>
              <a:buChar char="•"/>
            </a:pPr>
            <a:r>
              <a:rPr lang="en-US" sz="2236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40 billets </a:t>
            </a:r>
          </a:p>
          <a:p>
            <a:pPr marL="482793" lvl="1" indent="-241397" algn="l">
              <a:lnSpc>
                <a:spcPts val="2907"/>
              </a:lnSpc>
              <a:buFont typeface="Arial"/>
              <a:buChar char="•"/>
            </a:pPr>
            <a:r>
              <a:rPr lang="en-US" sz="2236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$5,000 par billet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409731" y="2740039"/>
            <a:ext cx="4101377" cy="77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0"/>
              </a:lnSpc>
            </a:pPr>
            <a:r>
              <a:rPr lang="en-US" sz="223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$200,000 </a:t>
            </a:r>
          </a:p>
          <a:p>
            <a:pPr algn="ctr">
              <a:lnSpc>
                <a:spcPts val="3130"/>
              </a:lnSpc>
              <a:spcBef>
                <a:spcPct val="0"/>
              </a:spcBef>
            </a:pPr>
            <a:r>
              <a:rPr lang="en-US" sz="223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vols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09731" y="7145854"/>
            <a:ext cx="4101377" cy="109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793" lvl="1" indent="-241397" algn="l">
              <a:lnSpc>
                <a:spcPts val="2907"/>
              </a:lnSpc>
              <a:buFont typeface="Arial"/>
              <a:buChar char="•"/>
            </a:pPr>
            <a:r>
              <a:rPr lang="en-US" sz="2236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Location stade</a:t>
            </a:r>
          </a:p>
          <a:p>
            <a:pPr marL="482793" lvl="1" indent="-241397" algn="l">
              <a:lnSpc>
                <a:spcPts val="2907"/>
              </a:lnSpc>
              <a:buFont typeface="Arial"/>
              <a:buChar char="•"/>
            </a:pPr>
            <a:r>
              <a:rPr lang="en-US" sz="2236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 Sécurité</a:t>
            </a:r>
          </a:p>
          <a:p>
            <a:pPr marL="482793" lvl="1" indent="-241397" algn="l">
              <a:lnSpc>
                <a:spcPts val="2907"/>
              </a:lnSpc>
              <a:buFont typeface="Arial"/>
              <a:buChar char="•"/>
            </a:pPr>
            <a:r>
              <a:rPr lang="en-US" sz="2236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 Équipe adverse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409731" y="6024737"/>
            <a:ext cx="4101377" cy="116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0"/>
              </a:lnSpc>
            </a:pPr>
            <a:r>
              <a:rPr lang="en-US" sz="2236" b="1">
                <a:solidFill>
                  <a:srgbClr val="081F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$400,000 </a:t>
            </a:r>
          </a:p>
          <a:p>
            <a:pPr algn="ctr">
              <a:lnSpc>
                <a:spcPts val="3130"/>
              </a:lnSpc>
            </a:pPr>
            <a:r>
              <a:rPr lang="en-US" sz="2236" b="1">
                <a:solidFill>
                  <a:srgbClr val="081F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match à domicile </a:t>
            </a:r>
          </a:p>
          <a:p>
            <a:pPr algn="ctr">
              <a:lnSpc>
                <a:spcPts val="3130"/>
              </a:lnSpc>
              <a:spcBef>
                <a:spcPct val="0"/>
              </a:spcBef>
            </a:pPr>
            <a:r>
              <a:rPr lang="en-US" sz="2236" b="1">
                <a:solidFill>
                  <a:srgbClr val="081F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(hors Haïti)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727030" y="6119183"/>
            <a:ext cx="4055189" cy="77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0"/>
              </a:lnSpc>
            </a:pPr>
            <a:r>
              <a:rPr lang="en-US" sz="2236" b="1">
                <a:solidFill>
                  <a:srgbClr val="081F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$400,000 </a:t>
            </a:r>
          </a:p>
          <a:p>
            <a:pPr algn="ctr">
              <a:lnSpc>
                <a:spcPts val="3130"/>
              </a:lnSpc>
              <a:spcBef>
                <a:spcPct val="0"/>
              </a:spcBef>
            </a:pPr>
            <a:r>
              <a:rPr lang="en-US" sz="2236" b="1">
                <a:solidFill>
                  <a:srgbClr val="081F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2ème match de la fenêtre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727030" y="7186333"/>
            <a:ext cx="4101377" cy="72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793" lvl="1" indent="-241397" algn="l">
              <a:lnSpc>
                <a:spcPts val="2907"/>
              </a:lnSpc>
              <a:buFont typeface="Arial"/>
              <a:buChar char="•"/>
            </a:pPr>
            <a:r>
              <a:rPr lang="en-US" sz="2236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Déplacement complet</a:t>
            </a:r>
          </a:p>
          <a:p>
            <a:pPr marL="482793" lvl="1" indent="-241397" algn="l">
              <a:lnSpc>
                <a:spcPts val="2907"/>
              </a:lnSpc>
              <a:buFont typeface="Arial"/>
              <a:buChar char="•"/>
            </a:pPr>
            <a:r>
              <a:rPr lang="en-US" sz="2236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 Vol + hôtel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618581" y="8839025"/>
            <a:ext cx="8209825" cy="108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0"/>
              </a:lnSpc>
            </a:pPr>
            <a:r>
              <a:rPr lang="en-US" sz="313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 ne sont pas des coûts de confort.</a:t>
            </a:r>
          </a:p>
          <a:p>
            <a:pPr algn="l">
              <a:lnSpc>
                <a:spcPts val="4390"/>
              </a:lnSpc>
              <a:spcBef>
                <a:spcPct val="0"/>
              </a:spcBef>
            </a:pPr>
            <a:r>
              <a:rPr lang="en-US" sz="313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 sont des coûts d’obligation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727030" y="3483339"/>
            <a:ext cx="4055189" cy="109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793" lvl="1" indent="-241397" algn="l">
              <a:lnSpc>
                <a:spcPts val="2907"/>
              </a:lnSpc>
              <a:buFont typeface="Arial"/>
              <a:buChar char="•"/>
            </a:pPr>
            <a:r>
              <a:rPr lang="en-US" sz="2236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10 </a:t>
            </a:r>
            <a:r>
              <a:rPr lang="en-US" sz="2236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nuits</a:t>
            </a:r>
            <a:endParaRPr lang="en-US" sz="2236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82793" lvl="1" indent="-241397" algn="l">
              <a:lnSpc>
                <a:spcPts val="2907"/>
              </a:lnSpc>
              <a:buFont typeface="Arial"/>
              <a:buChar char="•"/>
            </a:pPr>
            <a:r>
              <a:rPr lang="en-US" sz="2236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40 </a:t>
            </a:r>
            <a:r>
              <a:rPr lang="en-US" sz="2236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chambres</a:t>
            </a:r>
            <a:endParaRPr lang="en-US" sz="2236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82793" lvl="1" indent="-241397">
              <a:lnSpc>
                <a:spcPts val="2907"/>
              </a:lnSpc>
              <a:buFont typeface="Arial"/>
              <a:buChar char="•"/>
            </a:pPr>
            <a:r>
              <a:rPr lang="en-US" sz="2236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Hôtel 4 étoiles minimum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727030" y="2746553"/>
            <a:ext cx="4055189" cy="77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0"/>
              </a:lnSpc>
            </a:pPr>
            <a:r>
              <a:rPr lang="en-US" sz="223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$100,000</a:t>
            </a:r>
          </a:p>
          <a:p>
            <a:pPr algn="ctr">
              <a:lnSpc>
                <a:spcPts val="3130"/>
              </a:lnSpc>
              <a:spcBef>
                <a:spcPct val="0"/>
              </a:spcBef>
            </a:pPr>
            <a:r>
              <a:rPr lang="en-US" sz="223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hotel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6307" y="-141631"/>
            <a:ext cx="15401756" cy="10570262"/>
            <a:chOff x="0" y="0"/>
            <a:chExt cx="4056429" cy="27839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6430" cy="2783937"/>
            </a:xfrm>
            <a:custGeom>
              <a:avLst/>
              <a:gdLst/>
              <a:ahLst/>
              <a:cxnLst/>
              <a:rect l="l" t="t" r="r" b="b"/>
              <a:pathLst>
                <a:path w="4056430" h="2783937">
                  <a:moveTo>
                    <a:pt x="0" y="0"/>
                  </a:moveTo>
                  <a:lnTo>
                    <a:pt x="4056430" y="0"/>
                  </a:lnTo>
                  <a:lnTo>
                    <a:pt x="4056430" y="2783937"/>
                  </a:lnTo>
                  <a:lnTo>
                    <a:pt x="0" y="2783937"/>
                  </a:ln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056429" cy="2812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7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t="-13481" b="-13481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8044900" y="2520315"/>
            <a:ext cx="4372059" cy="7766685"/>
            <a:chOff x="0" y="0"/>
            <a:chExt cx="11062970" cy="196526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62970" cy="19652666"/>
            </a:xfrm>
            <a:custGeom>
              <a:avLst/>
              <a:gdLst/>
              <a:ahLst/>
              <a:cxnLst/>
              <a:rect l="l" t="t" r="r" b="b"/>
              <a:pathLst>
                <a:path w="11062970" h="19652666">
                  <a:moveTo>
                    <a:pt x="6649720" y="0"/>
                  </a:moveTo>
                  <a:lnTo>
                    <a:pt x="11062970" y="0"/>
                  </a:lnTo>
                  <a:lnTo>
                    <a:pt x="11062970" y="19652666"/>
                  </a:lnTo>
                  <a:lnTo>
                    <a:pt x="0" y="19652666"/>
                  </a:lnTo>
                  <a:lnTo>
                    <a:pt x="0" y="9844193"/>
                  </a:lnTo>
                  <a:cubicBezTo>
                    <a:pt x="0" y="4406950"/>
                    <a:pt x="2976880" y="0"/>
                    <a:pt x="6649720" y="0"/>
                  </a:cubicBezTo>
                  <a:close/>
                </a:path>
              </a:pathLst>
            </a:custGeom>
            <a:blipFill>
              <a:blip r:embed="rId3"/>
              <a:stretch>
                <a:fillRect l="-83232" r="-8323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87241" y="2520315"/>
            <a:ext cx="4372059" cy="7766685"/>
            <a:chOff x="0" y="0"/>
            <a:chExt cx="11062970" cy="19652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62970" cy="19652666"/>
            </a:xfrm>
            <a:custGeom>
              <a:avLst/>
              <a:gdLst/>
              <a:ahLst/>
              <a:cxnLst/>
              <a:rect l="l" t="t" r="r" b="b"/>
              <a:pathLst>
                <a:path w="11062970" h="19652666">
                  <a:moveTo>
                    <a:pt x="4413250" y="0"/>
                  </a:moveTo>
                  <a:lnTo>
                    <a:pt x="0" y="0"/>
                  </a:lnTo>
                  <a:lnTo>
                    <a:pt x="0" y="19652666"/>
                  </a:lnTo>
                  <a:lnTo>
                    <a:pt x="11062970" y="19652666"/>
                  </a:lnTo>
                  <a:lnTo>
                    <a:pt x="11062970" y="9844193"/>
                  </a:lnTo>
                  <a:cubicBezTo>
                    <a:pt x="11062970" y="4406950"/>
                    <a:pt x="8086090" y="0"/>
                    <a:pt x="4413250" y="0"/>
                  </a:cubicBezTo>
                  <a:close/>
                </a:path>
              </a:pathLst>
            </a:custGeom>
            <a:blipFill>
              <a:blip r:embed="rId4"/>
              <a:stretch>
                <a:fillRect l="-120547" t="-18425" r="-7462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59260" y="878805"/>
            <a:ext cx="14617729" cy="215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87"/>
              </a:lnSpc>
            </a:pPr>
            <a:r>
              <a:rPr lang="en-US" sz="707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Les Camps d'Entraînement</a:t>
            </a:r>
          </a:p>
          <a:p>
            <a:pPr marL="0" lvl="0" indent="0" algn="l">
              <a:lnSpc>
                <a:spcPts val="8487"/>
              </a:lnSpc>
            </a:pPr>
            <a:endParaRPr lang="en-US" sz="7073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59260" y="3030936"/>
            <a:ext cx="3846368" cy="1231294"/>
            <a:chOff x="0" y="0"/>
            <a:chExt cx="899954" cy="2880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99954" cy="288092"/>
            </a:xfrm>
            <a:custGeom>
              <a:avLst/>
              <a:gdLst/>
              <a:ahLst/>
              <a:cxnLst/>
              <a:rect l="l" t="t" r="r" b="b"/>
              <a:pathLst>
                <a:path w="899954" h="288092">
                  <a:moveTo>
                    <a:pt x="44281" y="0"/>
                  </a:moveTo>
                  <a:lnTo>
                    <a:pt x="855673" y="0"/>
                  </a:lnTo>
                  <a:cubicBezTo>
                    <a:pt x="867417" y="0"/>
                    <a:pt x="878680" y="4665"/>
                    <a:pt x="886985" y="12970"/>
                  </a:cubicBezTo>
                  <a:cubicBezTo>
                    <a:pt x="895289" y="21274"/>
                    <a:pt x="899954" y="32537"/>
                    <a:pt x="899954" y="44281"/>
                  </a:cubicBezTo>
                  <a:lnTo>
                    <a:pt x="899954" y="243811"/>
                  </a:lnTo>
                  <a:cubicBezTo>
                    <a:pt x="899954" y="255555"/>
                    <a:pt x="895289" y="266818"/>
                    <a:pt x="886985" y="275122"/>
                  </a:cubicBezTo>
                  <a:cubicBezTo>
                    <a:pt x="878680" y="283427"/>
                    <a:pt x="867417" y="288092"/>
                    <a:pt x="855673" y="288092"/>
                  </a:cubicBezTo>
                  <a:lnTo>
                    <a:pt x="44281" y="288092"/>
                  </a:lnTo>
                  <a:cubicBezTo>
                    <a:pt x="32537" y="288092"/>
                    <a:pt x="21274" y="283427"/>
                    <a:pt x="12970" y="275122"/>
                  </a:cubicBezTo>
                  <a:cubicBezTo>
                    <a:pt x="4665" y="266818"/>
                    <a:pt x="0" y="255555"/>
                    <a:pt x="0" y="243811"/>
                  </a:cubicBezTo>
                  <a:lnTo>
                    <a:pt x="0" y="44281"/>
                  </a:lnTo>
                  <a:cubicBezTo>
                    <a:pt x="0" y="32537"/>
                    <a:pt x="4665" y="21274"/>
                    <a:pt x="12970" y="12970"/>
                  </a:cubicBezTo>
                  <a:cubicBezTo>
                    <a:pt x="21274" y="4665"/>
                    <a:pt x="32537" y="0"/>
                    <a:pt x="442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99954" cy="335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59260" y="4940316"/>
            <a:ext cx="5193689" cy="1231294"/>
            <a:chOff x="0" y="0"/>
            <a:chExt cx="1215194" cy="28809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15194" cy="288092"/>
            </a:xfrm>
            <a:custGeom>
              <a:avLst/>
              <a:gdLst/>
              <a:ahLst/>
              <a:cxnLst/>
              <a:rect l="l" t="t" r="r" b="b"/>
              <a:pathLst>
                <a:path w="1215194" h="288092">
                  <a:moveTo>
                    <a:pt x="32794" y="0"/>
                  </a:moveTo>
                  <a:lnTo>
                    <a:pt x="1182400" y="0"/>
                  </a:lnTo>
                  <a:cubicBezTo>
                    <a:pt x="1200511" y="0"/>
                    <a:pt x="1215194" y="14682"/>
                    <a:pt x="1215194" y="32794"/>
                  </a:cubicBezTo>
                  <a:lnTo>
                    <a:pt x="1215194" y="255298"/>
                  </a:lnTo>
                  <a:cubicBezTo>
                    <a:pt x="1215194" y="273410"/>
                    <a:pt x="1200511" y="288092"/>
                    <a:pt x="1182400" y="288092"/>
                  </a:cubicBezTo>
                  <a:lnTo>
                    <a:pt x="32794" y="288092"/>
                  </a:lnTo>
                  <a:cubicBezTo>
                    <a:pt x="14682" y="288092"/>
                    <a:pt x="0" y="273410"/>
                    <a:pt x="0" y="255298"/>
                  </a:cubicBezTo>
                  <a:lnTo>
                    <a:pt x="0" y="32794"/>
                  </a:lnTo>
                  <a:cubicBezTo>
                    <a:pt x="0" y="14682"/>
                    <a:pt x="14682" y="0"/>
                    <a:pt x="327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215194" cy="335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59260" y="6957684"/>
            <a:ext cx="6672456" cy="1231294"/>
            <a:chOff x="0" y="0"/>
            <a:chExt cx="1561188" cy="28809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61188" cy="288092"/>
            </a:xfrm>
            <a:custGeom>
              <a:avLst/>
              <a:gdLst/>
              <a:ahLst/>
              <a:cxnLst/>
              <a:rect l="l" t="t" r="r" b="b"/>
              <a:pathLst>
                <a:path w="1561188" h="288092">
                  <a:moveTo>
                    <a:pt x="25526" y="0"/>
                  </a:moveTo>
                  <a:lnTo>
                    <a:pt x="1535662" y="0"/>
                  </a:lnTo>
                  <a:cubicBezTo>
                    <a:pt x="1542432" y="0"/>
                    <a:pt x="1548925" y="2689"/>
                    <a:pt x="1553712" y="7476"/>
                  </a:cubicBezTo>
                  <a:cubicBezTo>
                    <a:pt x="1558499" y="12264"/>
                    <a:pt x="1561188" y="18756"/>
                    <a:pt x="1561188" y="25526"/>
                  </a:cubicBezTo>
                  <a:lnTo>
                    <a:pt x="1561188" y="262566"/>
                  </a:lnTo>
                  <a:cubicBezTo>
                    <a:pt x="1561188" y="269336"/>
                    <a:pt x="1558499" y="275828"/>
                    <a:pt x="1553712" y="280616"/>
                  </a:cubicBezTo>
                  <a:cubicBezTo>
                    <a:pt x="1548925" y="285403"/>
                    <a:pt x="1542432" y="288092"/>
                    <a:pt x="1535662" y="288092"/>
                  </a:cubicBezTo>
                  <a:lnTo>
                    <a:pt x="25526" y="288092"/>
                  </a:lnTo>
                  <a:cubicBezTo>
                    <a:pt x="18756" y="288092"/>
                    <a:pt x="12264" y="285403"/>
                    <a:pt x="7476" y="280616"/>
                  </a:cubicBezTo>
                  <a:cubicBezTo>
                    <a:pt x="2689" y="275828"/>
                    <a:pt x="0" y="269336"/>
                    <a:pt x="0" y="262566"/>
                  </a:cubicBezTo>
                  <a:lnTo>
                    <a:pt x="0" y="25526"/>
                  </a:lnTo>
                  <a:cubicBezTo>
                    <a:pt x="0" y="18756"/>
                    <a:pt x="2689" y="12264"/>
                    <a:pt x="7476" y="7476"/>
                  </a:cubicBezTo>
                  <a:cubicBezTo>
                    <a:pt x="12264" y="2689"/>
                    <a:pt x="18756" y="0"/>
                    <a:pt x="2552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561188" cy="335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72114" y="6799461"/>
            <a:ext cx="6672456" cy="2181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6"/>
              </a:lnSpc>
              <a:spcBef>
                <a:spcPct val="0"/>
              </a:spcBef>
            </a:pPr>
            <a:endParaRPr/>
          </a:p>
          <a:p>
            <a:pPr marL="0" lvl="0" indent="0" algn="l">
              <a:lnSpc>
                <a:spcPts val="2946"/>
              </a:lnSpc>
              <a:spcBef>
                <a:spcPct val="0"/>
              </a:spcBef>
            </a:pPr>
            <a:r>
              <a:rPr lang="en-US" sz="2104" u="none" strike="noStrike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Équipements de préparation tactique, fournitures médicales, installation technologique</a:t>
            </a:r>
          </a:p>
          <a:p>
            <a:pPr marL="0" lvl="0" indent="0" algn="l">
              <a:lnSpc>
                <a:spcPts val="2946"/>
              </a:lnSpc>
              <a:spcBef>
                <a:spcPct val="0"/>
              </a:spcBef>
            </a:pPr>
            <a:endParaRPr lang="en-US" sz="2104" u="none" strike="noStrike">
              <a:solidFill>
                <a:srgbClr val="081F36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>
              <a:lnSpc>
                <a:spcPts val="2946"/>
              </a:lnSpc>
              <a:spcBef>
                <a:spcPct val="0"/>
              </a:spcBef>
            </a:pPr>
            <a:endParaRPr lang="en-US" sz="2104" u="none" strike="noStrike">
              <a:solidFill>
                <a:srgbClr val="081F36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>
              <a:lnSpc>
                <a:spcPts val="2946"/>
              </a:lnSpc>
              <a:spcBef>
                <a:spcPct val="0"/>
              </a:spcBef>
            </a:pPr>
            <a:endParaRPr lang="en-US" sz="2104" u="none" strike="noStrike">
              <a:solidFill>
                <a:srgbClr val="081F3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72114" y="3477838"/>
            <a:ext cx="3846368" cy="1452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6"/>
              </a:lnSpc>
            </a:pPr>
            <a:r>
              <a:rPr lang="fr-FR" sz="2104" dirty="0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Location terrain et centre d’entrainement</a:t>
            </a:r>
          </a:p>
          <a:p>
            <a:pPr algn="l">
              <a:lnSpc>
                <a:spcPts val="2946"/>
              </a:lnSpc>
            </a:pPr>
            <a:endParaRPr lang="en-US" sz="2104" dirty="0">
              <a:solidFill>
                <a:srgbClr val="081F36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>
              <a:lnSpc>
                <a:spcPts val="2946"/>
              </a:lnSpc>
            </a:pPr>
            <a:endParaRPr lang="en-US" sz="2104" dirty="0">
              <a:solidFill>
                <a:srgbClr val="081F3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59260" y="3130952"/>
            <a:ext cx="3846368" cy="394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2"/>
              </a:lnSpc>
              <a:spcBef>
                <a:spcPct val="0"/>
              </a:spcBef>
            </a:pPr>
            <a:r>
              <a:rPr lang="en-US" sz="2517" b="1" dirty="0">
                <a:solidFill>
                  <a:srgbClr val="081F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$50,000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9260" y="5161451"/>
            <a:ext cx="5193689" cy="394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2"/>
              </a:lnSpc>
              <a:spcBef>
                <a:spcPct val="0"/>
              </a:spcBef>
            </a:pPr>
            <a:r>
              <a:rPr lang="en-US" sz="2517" b="1">
                <a:solidFill>
                  <a:srgbClr val="081F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$100,000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72114" y="5508338"/>
            <a:ext cx="5193689" cy="35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6"/>
              </a:lnSpc>
            </a:pPr>
            <a:r>
              <a:rPr lang="en-US" sz="2104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Hotel &amp; restauration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973897"/>
            <a:ext cx="18346254" cy="4403391"/>
            <a:chOff x="0" y="0"/>
            <a:chExt cx="4831935" cy="1159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31935" cy="1159741"/>
            </a:xfrm>
            <a:custGeom>
              <a:avLst/>
              <a:gdLst/>
              <a:ahLst/>
              <a:cxnLst/>
              <a:rect l="l" t="t" r="r" b="b"/>
              <a:pathLst>
                <a:path w="4831935" h="1159741">
                  <a:moveTo>
                    <a:pt x="0" y="0"/>
                  </a:moveTo>
                  <a:lnTo>
                    <a:pt x="4831935" y="0"/>
                  </a:lnTo>
                  <a:lnTo>
                    <a:pt x="4831935" y="1159741"/>
                  </a:lnTo>
                  <a:lnTo>
                    <a:pt x="0" y="1159741"/>
                  </a:ln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31935" cy="1188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912750" y="695832"/>
            <a:ext cx="6474623" cy="9228887"/>
            <a:chOff x="0" y="0"/>
            <a:chExt cx="1003089" cy="14297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3088" cy="1429796"/>
            </a:xfrm>
            <a:custGeom>
              <a:avLst/>
              <a:gdLst/>
              <a:ahLst/>
              <a:cxnLst/>
              <a:rect l="l" t="t" r="r" b="b"/>
              <a:pathLst>
                <a:path w="1003088" h="1429796">
                  <a:moveTo>
                    <a:pt x="27502" y="0"/>
                  </a:moveTo>
                  <a:lnTo>
                    <a:pt x="975587" y="0"/>
                  </a:lnTo>
                  <a:cubicBezTo>
                    <a:pt x="982881" y="0"/>
                    <a:pt x="989876" y="2898"/>
                    <a:pt x="995033" y="8055"/>
                  </a:cubicBezTo>
                  <a:cubicBezTo>
                    <a:pt x="1000191" y="13213"/>
                    <a:pt x="1003088" y="20208"/>
                    <a:pt x="1003088" y="27502"/>
                  </a:cubicBezTo>
                  <a:lnTo>
                    <a:pt x="1003088" y="1402294"/>
                  </a:lnTo>
                  <a:cubicBezTo>
                    <a:pt x="1003088" y="1409588"/>
                    <a:pt x="1000191" y="1416583"/>
                    <a:pt x="995033" y="1421741"/>
                  </a:cubicBezTo>
                  <a:cubicBezTo>
                    <a:pt x="989876" y="1426899"/>
                    <a:pt x="982881" y="1429796"/>
                    <a:pt x="975587" y="1429796"/>
                  </a:cubicBezTo>
                  <a:lnTo>
                    <a:pt x="27502" y="1429796"/>
                  </a:lnTo>
                  <a:cubicBezTo>
                    <a:pt x="20208" y="1429796"/>
                    <a:pt x="13213" y="1426899"/>
                    <a:pt x="8055" y="1421741"/>
                  </a:cubicBezTo>
                  <a:cubicBezTo>
                    <a:pt x="2898" y="1416583"/>
                    <a:pt x="0" y="1409588"/>
                    <a:pt x="0" y="1402294"/>
                  </a:cubicBezTo>
                  <a:lnTo>
                    <a:pt x="0" y="27502"/>
                  </a:lnTo>
                  <a:cubicBezTo>
                    <a:pt x="0" y="20208"/>
                    <a:pt x="2898" y="13213"/>
                    <a:pt x="8055" y="8055"/>
                  </a:cubicBezTo>
                  <a:cubicBezTo>
                    <a:pt x="13213" y="2898"/>
                    <a:pt x="20208" y="0"/>
                    <a:pt x="27502" y="0"/>
                  </a:cubicBezTo>
                  <a:close/>
                </a:path>
              </a:pathLst>
            </a:custGeom>
            <a:blipFill>
              <a:blip r:embed="rId2"/>
              <a:stretch>
                <a:fillRect t="-2712" b="-271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Freeform 7"/>
          <p:cNvSpPr/>
          <p:nvPr/>
        </p:nvSpPr>
        <p:spPr>
          <a:xfrm>
            <a:off x="1481737" y="3102127"/>
            <a:ext cx="368249" cy="271165"/>
          </a:xfrm>
          <a:custGeom>
            <a:avLst/>
            <a:gdLst/>
            <a:ahLst/>
            <a:cxnLst/>
            <a:rect l="l" t="t" r="r" b="b"/>
            <a:pathLst>
              <a:path w="368249" h="271165">
                <a:moveTo>
                  <a:pt x="0" y="0"/>
                </a:moveTo>
                <a:lnTo>
                  <a:pt x="368249" y="0"/>
                </a:lnTo>
                <a:lnTo>
                  <a:pt x="368249" y="271165"/>
                </a:lnTo>
                <a:lnTo>
                  <a:pt x="0" y="271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221224" y="891619"/>
            <a:ext cx="14617729" cy="215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87"/>
              </a:lnSpc>
            </a:pPr>
            <a:r>
              <a:rPr lang="en-US" sz="7073" b="1">
                <a:solidFill>
                  <a:srgbClr val="081F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Les Coûts Invisibles</a:t>
            </a:r>
          </a:p>
          <a:p>
            <a:pPr marL="0" lvl="0" indent="0" algn="l">
              <a:lnSpc>
                <a:spcPts val="8487"/>
              </a:lnSpc>
            </a:pPr>
            <a:endParaRPr lang="en-US" sz="7073" b="1">
              <a:solidFill>
                <a:srgbClr val="081F3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82968" y="3067694"/>
            <a:ext cx="4506338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 dirty="0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Assurance voyage &amp; </a:t>
            </a:r>
            <a:r>
              <a:rPr lang="en-US" sz="2236" dirty="0" err="1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blessures</a:t>
            </a:r>
            <a:endParaRPr lang="en-US" sz="2236" dirty="0">
              <a:solidFill>
                <a:srgbClr val="081F3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60283" y="3960274"/>
            <a:ext cx="4951708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 dirty="0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Transports et frais </a:t>
            </a:r>
            <a:r>
              <a:rPr lang="en-US" sz="2236" dirty="0" err="1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équipements</a:t>
            </a:r>
            <a:endParaRPr lang="en-US" sz="2236" dirty="0">
              <a:solidFill>
                <a:srgbClr val="081F3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65862" y="4948150"/>
            <a:ext cx="5115938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 dirty="0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Visas &amp; démarches </a:t>
            </a:r>
            <a:r>
              <a:rPr lang="en-US" sz="2236" dirty="0" err="1">
                <a:solidFill>
                  <a:srgbClr val="081F36"/>
                </a:solidFill>
                <a:latin typeface="Lato"/>
                <a:ea typeface="Lato"/>
                <a:cs typeface="Lato"/>
                <a:sym typeface="Lato"/>
              </a:rPr>
              <a:t>administratives</a:t>
            </a:r>
            <a:endParaRPr lang="en-US" sz="2236" dirty="0">
              <a:solidFill>
                <a:srgbClr val="081F3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33600" y="5993402"/>
            <a:ext cx="1019696" cy="3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Sécurité</a:t>
            </a:r>
            <a:endParaRPr lang="en-US" sz="2236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49986" y="6962397"/>
            <a:ext cx="5801738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Conformité</a:t>
            </a:r>
            <a:r>
              <a:rPr lang="en-US" sz="2236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36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antidopage</a:t>
            </a:r>
            <a:r>
              <a:rPr lang="en-US" sz="2236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&amp; obligations FIFA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95468" y="7909140"/>
            <a:ext cx="4740550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  <a:spcBef>
                <a:spcPct val="0"/>
              </a:spcBef>
            </a:pPr>
            <a:r>
              <a:rPr lang="en-US" sz="2236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Production </a:t>
            </a:r>
            <a:r>
              <a:rPr lang="en-US" sz="2236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média</a:t>
            </a:r>
            <a:r>
              <a:rPr lang="en-US" sz="2236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&amp; marketing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73341" y="4052216"/>
            <a:ext cx="368249" cy="271165"/>
          </a:xfrm>
          <a:custGeom>
            <a:avLst/>
            <a:gdLst/>
            <a:ahLst/>
            <a:cxnLst/>
            <a:rect l="l" t="t" r="r" b="b"/>
            <a:pathLst>
              <a:path w="368249" h="271165">
                <a:moveTo>
                  <a:pt x="0" y="0"/>
                </a:moveTo>
                <a:lnTo>
                  <a:pt x="368249" y="0"/>
                </a:lnTo>
                <a:lnTo>
                  <a:pt x="368249" y="271166"/>
                </a:lnTo>
                <a:lnTo>
                  <a:pt x="0" y="271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462052" y="5017049"/>
            <a:ext cx="368249" cy="271165"/>
          </a:xfrm>
          <a:custGeom>
            <a:avLst/>
            <a:gdLst/>
            <a:ahLst/>
            <a:cxnLst/>
            <a:rect l="l" t="t" r="r" b="b"/>
            <a:pathLst>
              <a:path w="368249" h="271165">
                <a:moveTo>
                  <a:pt x="0" y="0"/>
                </a:moveTo>
                <a:lnTo>
                  <a:pt x="368249" y="0"/>
                </a:lnTo>
                <a:lnTo>
                  <a:pt x="368249" y="271166"/>
                </a:lnTo>
                <a:lnTo>
                  <a:pt x="0" y="271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1481737" y="6084518"/>
            <a:ext cx="368249" cy="271165"/>
          </a:xfrm>
          <a:custGeom>
            <a:avLst/>
            <a:gdLst/>
            <a:ahLst/>
            <a:cxnLst/>
            <a:rect l="l" t="t" r="r" b="b"/>
            <a:pathLst>
              <a:path w="368249" h="271165">
                <a:moveTo>
                  <a:pt x="0" y="0"/>
                </a:moveTo>
                <a:lnTo>
                  <a:pt x="368249" y="0"/>
                </a:lnTo>
                <a:lnTo>
                  <a:pt x="368249" y="271166"/>
                </a:lnTo>
                <a:lnTo>
                  <a:pt x="0" y="271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1414719" y="6998321"/>
            <a:ext cx="368249" cy="271165"/>
          </a:xfrm>
          <a:custGeom>
            <a:avLst/>
            <a:gdLst/>
            <a:ahLst/>
            <a:cxnLst/>
            <a:rect l="l" t="t" r="r" b="b"/>
            <a:pathLst>
              <a:path w="368249" h="271165">
                <a:moveTo>
                  <a:pt x="0" y="0"/>
                </a:moveTo>
                <a:lnTo>
                  <a:pt x="368249" y="0"/>
                </a:lnTo>
                <a:lnTo>
                  <a:pt x="368249" y="271165"/>
                </a:lnTo>
                <a:lnTo>
                  <a:pt x="0" y="271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>
            <a:off x="1437438" y="7933064"/>
            <a:ext cx="368249" cy="271165"/>
          </a:xfrm>
          <a:custGeom>
            <a:avLst/>
            <a:gdLst/>
            <a:ahLst/>
            <a:cxnLst/>
            <a:rect l="l" t="t" r="r" b="b"/>
            <a:pathLst>
              <a:path w="368249" h="271165">
                <a:moveTo>
                  <a:pt x="0" y="0"/>
                </a:moveTo>
                <a:lnTo>
                  <a:pt x="368249" y="0"/>
                </a:lnTo>
                <a:lnTo>
                  <a:pt x="368249" y="271165"/>
                </a:lnTo>
                <a:lnTo>
                  <a:pt x="0" y="271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81" b="-13481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2740619" y="8354805"/>
            <a:ext cx="12806762" cy="1488742"/>
            <a:chOff x="0" y="0"/>
            <a:chExt cx="1733626" cy="2015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3626" cy="201528"/>
            </a:xfrm>
            <a:custGeom>
              <a:avLst/>
              <a:gdLst/>
              <a:ahLst/>
              <a:cxnLst/>
              <a:rect l="l" t="t" r="r" b="b"/>
              <a:pathLst>
                <a:path w="1733626" h="201528">
                  <a:moveTo>
                    <a:pt x="28412" y="0"/>
                  </a:moveTo>
                  <a:lnTo>
                    <a:pt x="1705214" y="0"/>
                  </a:lnTo>
                  <a:cubicBezTo>
                    <a:pt x="1712749" y="0"/>
                    <a:pt x="1719976" y="2993"/>
                    <a:pt x="1725304" y="8322"/>
                  </a:cubicBezTo>
                  <a:cubicBezTo>
                    <a:pt x="1730633" y="13650"/>
                    <a:pt x="1733626" y="20877"/>
                    <a:pt x="1733626" y="28412"/>
                  </a:cubicBezTo>
                  <a:lnTo>
                    <a:pt x="1733626" y="173116"/>
                  </a:lnTo>
                  <a:cubicBezTo>
                    <a:pt x="1733626" y="180651"/>
                    <a:pt x="1730633" y="187878"/>
                    <a:pt x="1725304" y="193206"/>
                  </a:cubicBezTo>
                  <a:cubicBezTo>
                    <a:pt x="1719976" y="198535"/>
                    <a:pt x="1712749" y="201528"/>
                    <a:pt x="1705214" y="201528"/>
                  </a:cubicBezTo>
                  <a:lnTo>
                    <a:pt x="28412" y="201528"/>
                  </a:lnTo>
                  <a:cubicBezTo>
                    <a:pt x="12721" y="201528"/>
                    <a:pt x="0" y="188807"/>
                    <a:pt x="0" y="173116"/>
                  </a:cubicBezTo>
                  <a:lnTo>
                    <a:pt x="0" y="28412"/>
                  </a:lnTo>
                  <a:cubicBezTo>
                    <a:pt x="0" y="20877"/>
                    <a:pt x="2993" y="13650"/>
                    <a:pt x="8322" y="8322"/>
                  </a:cubicBezTo>
                  <a:cubicBezTo>
                    <a:pt x="13650" y="2993"/>
                    <a:pt x="20877" y="0"/>
                    <a:pt x="28412" y="0"/>
                  </a:cubicBezTo>
                  <a:close/>
                </a:path>
              </a:pathLst>
            </a:custGeom>
            <a:solidFill>
              <a:srgbClr val="0A349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733626" cy="2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872120" y="8533496"/>
            <a:ext cx="12675261" cy="1099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  <a:spcBef>
                <a:spcPct val="0"/>
              </a:spcBef>
            </a:pPr>
            <a:r>
              <a:rPr lang="en-US" sz="3392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Ce que vous voyez sur le terrain est</a:t>
            </a:r>
          </a:p>
          <a:p>
            <a:pPr algn="ctr">
              <a:lnSpc>
                <a:spcPts val="4410"/>
              </a:lnSpc>
              <a:spcBef>
                <a:spcPct val="0"/>
              </a:spcBef>
            </a:pPr>
            <a:r>
              <a:rPr lang="en-US" sz="3392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 une opération à plus d’un million de dollars.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3369" y="223339"/>
            <a:ext cx="14617729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87"/>
              </a:lnSpc>
            </a:pPr>
            <a:r>
              <a:rPr lang="en-US" sz="807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 n’est pas du luxe....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2263248"/>
            <a:ext cx="18288000" cy="768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4"/>
              </a:lnSpc>
              <a:spcBef>
                <a:spcPct val="0"/>
              </a:spcBef>
            </a:pPr>
            <a:r>
              <a:rPr lang="en-US" sz="4834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Nous parlons de standards professionnels minimum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685</Words>
  <Application>Microsoft Macintosh PowerPoint</Application>
  <PresentationFormat>Custom</PresentationFormat>
  <Paragraphs>142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Lato</vt:lpstr>
      <vt:lpstr>Lato Bold</vt:lpstr>
      <vt:lpstr>Arial</vt:lpstr>
      <vt:lpstr>Montserrat Bold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Horizon 2026-2027</dc:title>
  <cp:lastModifiedBy>Sybille Alexis</cp:lastModifiedBy>
  <cp:revision>4</cp:revision>
  <dcterms:created xsi:type="dcterms:W3CDTF">2006-08-16T00:00:00Z</dcterms:created>
  <dcterms:modified xsi:type="dcterms:W3CDTF">2026-02-28T20:42:23Z</dcterms:modified>
  <dc:identifier>DAHCnzUTuHc</dc:identifier>
</cp:coreProperties>
</file>